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9" r:id="rId4"/>
    <p:sldId id="258" r:id="rId5"/>
    <p:sldId id="257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4660"/>
  </p:normalViewPr>
  <p:slideViewPr>
    <p:cSldViewPr snapToGrid="0">
      <p:cViewPr varScale="1">
        <p:scale>
          <a:sx n="23" d="100"/>
          <a:sy n="23" d="100"/>
        </p:scale>
        <p:origin x="5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9A5999-5212-40B7-A165-608C6C6B9773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1F752-16EE-4106-890A-0A07DC9B66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82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Read and discuss the article</a:t>
            </a:r>
            <a:r>
              <a:rPr lang="en-GB" baseline="0" dirty="0"/>
              <a:t> from The Telegraph.  Discuss implications of allowing/not allowing children to identify with their gender.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1F752-16EE-4106-890A-0A07DC9B66A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2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</a:t>
            </a:r>
            <a:r>
              <a:rPr lang="en-GB" baseline="0" dirty="0"/>
              <a:t> the global impact that is happening/has happened. Date of article 12/03/20</a:t>
            </a:r>
          </a:p>
          <a:p>
            <a:r>
              <a:rPr lang="en-GB" baseline="0" dirty="0"/>
              <a:t>Will we overcome this?  How will we overcome this?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1F752-16EE-4106-890A-0A07DC9B66A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001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 the importance of exploring and venturing out of our comfort zone.  Link this to furthering</a:t>
            </a:r>
            <a:r>
              <a:rPr lang="en-GB" baseline="0" dirty="0"/>
              <a:t> our understanding, knowledge and wisdom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1F752-16EE-4106-890A-0A07DC9B66A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642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</a:t>
            </a:r>
            <a:r>
              <a:rPr lang="en-GB" baseline="0" dirty="0"/>
              <a:t> the importance of LGBT-inclusive education and how this young campaigner demonstrates his passion. Any questions about LGBT inclusion or issues, Young Stonewall has a great website for young people: https://www.youngstonewall.org.uk/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1F752-16EE-4106-890A-0A07DC9B66A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729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graph.co.uk/news/2020/04/15/second-world-war-veteran-thanks-generous-public-raising-75mill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legraph.co.uk/women/life/angelina-jolies-daughter-wants-to-be-called-john-how-should-parents-reac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c.com/2020/03/12/coronavirus-impact-on-global-economy-financial-markets-in-6-chart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onewall.org.uk/about-us/news/our-young-campaigner-year-importance-lgbt-inclusive-educa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Wisdom Wednesday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Module 5</a:t>
            </a:r>
          </a:p>
        </p:txBody>
      </p:sp>
    </p:spTree>
    <p:extLst>
      <p:ext uri="{BB962C8B-B14F-4D97-AF65-F5344CB8AC3E}">
        <p14:creationId xmlns:p14="http://schemas.microsoft.com/office/powerpoint/2010/main" val="306254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 commencing  20</a:t>
            </a:r>
            <a:r>
              <a:rPr lang="en-GB" baseline="30000" dirty="0"/>
              <a:t>th</a:t>
            </a:r>
            <a:r>
              <a:rPr lang="en-GB" dirty="0"/>
              <a:t> April 2020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Read the article.  Discuss or think about the importance of generosity within this article.  How could you be generous to a neighbour/a friend/a charity?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881837-4CA0-4F8C-B984-4CC64FA2C88F}"/>
              </a:ext>
            </a:extLst>
          </p:cNvPr>
          <p:cNvSpPr txBox="1"/>
          <p:nvPr/>
        </p:nvSpPr>
        <p:spPr>
          <a:xfrm>
            <a:off x="4041282" y="1960677"/>
            <a:ext cx="4214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Value -  Generosity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D55B7F-D33D-4454-B806-DB10E515F5DF}"/>
              </a:ext>
            </a:extLst>
          </p:cNvPr>
          <p:cNvSpPr/>
          <p:nvPr/>
        </p:nvSpPr>
        <p:spPr>
          <a:xfrm>
            <a:off x="1434353" y="469302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2"/>
              </a:rPr>
              <a:t>www.telegraph.co.uk/news/2020/04/15/second-world-war-veteran-thanks-generous-public-raising-75million/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62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775099"/>
          </a:xfrm>
        </p:spPr>
        <p:txBody>
          <a:bodyPr/>
          <a:lstStyle/>
          <a:p>
            <a:pPr algn="ctr"/>
            <a:r>
              <a:rPr lang="en-GB" dirty="0"/>
              <a:t>Week commencing 27</a:t>
            </a:r>
            <a:r>
              <a:rPr lang="en-GB" baseline="30000" dirty="0"/>
              <a:t>th</a:t>
            </a:r>
            <a:r>
              <a:rPr lang="en-GB" dirty="0"/>
              <a:t> April 2020 </a:t>
            </a:r>
            <a:br>
              <a:rPr lang="en-GB" dirty="0"/>
            </a:br>
            <a:r>
              <a:rPr lang="en-GB" u="sng" dirty="0"/>
              <a:t>How should parents react when children ask about gender roles?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408" y="3670479"/>
            <a:ext cx="10554574" cy="28391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sz="2800" b="1" u="sng" dirty="0">
                <a:hlinkClick r:id="rId3"/>
              </a:rPr>
              <a:t>Value – Courage</a:t>
            </a:r>
          </a:p>
          <a:p>
            <a:pPr algn="ctr"/>
            <a:endParaRPr lang="en-GB" b="1" u="sng" dirty="0">
              <a:hlinkClick r:id="rId3"/>
            </a:endParaRPr>
          </a:p>
          <a:p>
            <a:pPr marL="0" indent="0" algn="ctr">
              <a:buNone/>
            </a:pPr>
            <a:endParaRPr lang="en-GB" b="1" u="sng" dirty="0">
              <a:hlinkClick r:id="rId3"/>
            </a:endParaRPr>
          </a:p>
          <a:p>
            <a:r>
              <a:rPr lang="en-GB" sz="2200" dirty="0">
                <a:hlinkClick r:id="rId3"/>
              </a:rPr>
              <a:t>https://www.telegraph.co.uk/women/life/angelina-jolies-daughter-wants-to-be-called-john-how-should-parents-react/</a:t>
            </a:r>
            <a:endParaRPr lang="en-GB" sz="2200" dirty="0"/>
          </a:p>
          <a:p>
            <a:endParaRPr lang="en-GB" dirty="0"/>
          </a:p>
          <a:p>
            <a:r>
              <a:rPr lang="en-GB" dirty="0"/>
              <a:t>Read and discuss/think about the article from The Telegraph.  Discuss/think about the implications of allowing/not allowing children to identify with their gender.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4314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638090"/>
          </a:xfrm>
        </p:spPr>
        <p:txBody>
          <a:bodyPr/>
          <a:lstStyle/>
          <a:p>
            <a:pPr algn="ctr"/>
            <a:r>
              <a:rPr lang="en-GB" dirty="0"/>
              <a:t>Week commencing  4</a:t>
            </a:r>
            <a:r>
              <a:rPr lang="en-GB" baseline="30000" dirty="0"/>
              <a:t>th</a:t>
            </a:r>
            <a:r>
              <a:rPr lang="en-GB" dirty="0"/>
              <a:t> May 2020</a:t>
            </a:r>
            <a:br>
              <a:rPr lang="en-GB" dirty="0"/>
            </a:br>
            <a:r>
              <a:rPr lang="en-GB" u="sng" dirty="0"/>
              <a:t>Economic issues related to the coronavirus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87606"/>
          </a:xfrm>
        </p:spPr>
        <p:txBody>
          <a:bodyPr>
            <a:normAutofit fontScale="47500" lnSpcReduction="20000"/>
          </a:bodyPr>
          <a:lstStyle/>
          <a:p>
            <a:pPr algn="ctr"/>
            <a:endParaRPr lang="en-GB" b="1" u="sng" dirty="0">
              <a:hlinkClick r:id="rId3"/>
            </a:endParaRPr>
          </a:p>
          <a:p>
            <a:pPr algn="ctr"/>
            <a:endParaRPr lang="en-GB" b="1" u="sng" dirty="0">
              <a:hlinkClick r:id="rId3"/>
            </a:endParaRPr>
          </a:p>
          <a:p>
            <a:pPr algn="ctr"/>
            <a:endParaRPr lang="en-GB" b="1" u="sng" dirty="0">
              <a:hlinkClick r:id="rId3"/>
            </a:endParaRPr>
          </a:p>
          <a:p>
            <a:pPr algn="ctr"/>
            <a:r>
              <a:rPr lang="en-GB" sz="7000" b="1" u="sng" dirty="0">
                <a:hlinkClick r:id="rId3"/>
              </a:rPr>
              <a:t>Value - Curiosity</a:t>
            </a:r>
          </a:p>
          <a:p>
            <a:endParaRPr lang="en-GB" u="sng" dirty="0">
              <a:hlinkClick r:id="rId3"/>
            </a:endParaRPr>
          </a:p>
          <a:p>
            <a:r>
              <a:rPr lang="en-GB" sz="5000" u="sng" dirty="0">
                <a:hlinkClick r:id="rId3"/>
              </a:rPr>
              <a:t>Https://www.cnbc.com/2020/03/12/coronavirus-impact-on-global-economy-financial-markets-in-6-charts.html</a:t>
            </a:r>
            <a:endParaRPr lang="en-GB" sz="5000" u="sng" dirty="0"/>
          </a:p>
          <a:p>
            <a:pPr marL="0" indent="0">
              <a:buNone/>
            </a:pPr>
            <a:endParaRPr lang="en-GB" sz="2400" u="sng" dirty="0"/>
          </a:p>
          <a:p>
            <a:endParaRPr lang="en-GB" u="sng" dirty="0"/>
          </a:p>
          <a:p>
            <a:r>
              <a:rPr lang="en-GB" sz="4200" dirty="0"/>
              <a:t>Discuss/think about the global impact that is happening/has happened. Date of article 12/03/20</a:t>
            </a:r>
          </a:p>
          <a:p>
            <a:r>
              <a:rPr lang="en-GB" sz="4200" dirty="0"/>
              <a:t>Will we overcome this?  How will we overcome this?</a:t>
            </a:r>
          </a:p>
          <a:p>
            <a:r>
              <a:rPr lang="en-GB" sz="4200" dirty="0"/>
              <a:t>How has this developed?  Find an article to see what has happened to our economic market and compare.</a:t>
            </a:r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u="sn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11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1" y="540623"/>
            <a:ext cx="10571998" cy="923330"/>
          </a:xfrm>
        </p:spPr>
        <p:txBody>
          <a:bodyPr/>
          <a:lstStyle/>
          <a:p>
            <a:pPr algn="ctr"/>
            <a:r>
              <a:rPr lang="en-GB" dirty="0"/>
              <a:t>Week commencing 11</a:t>
            </a:r>
            <a:r>
              <a:rPr lang="en-GB" baseline="30000" dirty="0"/>
              <a:t>th</a:t>
            </a:r>
            <a:r>
              <a:rPr lang="en-GB" dirty="0"/>
              <a:t> May 2020 </a:t>
            </a:r>
            <a:endParaRPr lang="en-GB" sz="4800" u="sng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3612313" y="3024733"/>
            <a:ext cx="408308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181818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“</a:t>
            </a:r>
            <a:r>
              <a:rPr kumimoji="0" lang="en-GB" altLang="en-US" sz="2000" b="0" i="0" u="none" strike="noStrike" cap="none" normalizeH="0" baseline="0" dirty="0">
                <a:ln>
                  <a:noFill/>
                </a:ln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It's a dangerous business, Frodo, going out your door. You step onto the road, and if you don't keep your feet, there's no knowing where you might be swept off to.”</a:t>
            </a:r>
            <a:br>
              <a:rPr kumimoji="0" lang="en-GB" altLang="en-US" sz="2000" b="0" i="0" u="none" strike="noStrike" cap="none" normalizeH="0" baseline="0" dirty="0">
                <a:ln>
                  <a:noFill/>
                </a:ln>
                <a:effectLst/>
                <a:latin typeface="Georgia" panose="02040502050405020303" pitchFamily="18" charset="0"/>
                <a:ea typeface="Calibri" panose="020F0502020204030204" pitchFamily="34" charset="0"/>
              </a:rPr>
            </a:br>
            <a:r>
              <a:rPr kumimoji="0" lang="en-GB" altLang="en-US" sz="2000" b="0" i="0" u="none" strike="noStrike" cap="none" normalizeH="0" baseline="0" dirty="0">
                <a:ln>
                  <a:noFill/>
                </a:ln>
                <a:effectLst/>
                <a:latin typeface="Georgia" panose="02040502050405020303" pitchFamily="18" charset="0"/>
                <a:ea typeface="Calibri" panose="020F0502020204030204" pitchFamily="34" charset="0"/>
              </a:rPr>
              <a:t>― </a:t>
            </a:r>
            <a:r>
              <a:rPr kumimoji="0" lang="en-GB" altLang="en-US" sz="2000" b="1" i="0" u="none" strike="noStrike" cap="none" normalizeH="0" baseline="0" dirty="0">
                <a:ln>
                  <a:noFill/>
                </a:ln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J.R.R. Tolkien, </a:t>
            </a:r>
            <a:r>
              <a:rPr kumimoji="0" lang="en-GB" altLang="en-US" sz="2000" b="1" i="0" strike="noStrike" cap="none" normalizeH="0" baseline="0" dirty="0">
                <a:ln>
                  <a:noFill/>
                </a:ln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The Lord of the Rings</a:t>
            </a:r>
            <a:endParaRPr kumimoji="0" lang="en-GB" altLang="en-US" sz="2000" b="0" i="0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 descr="Image result for frodo baggi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8425332" y="3024734"/>
            <a:ext cx="2732445" cy="275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Image result for jrr tolki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40" y="3024733"/>
            <a:ext cx="2762250" cy="2754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CB5F5AC-AC7D-443C-AE81-533A167F280D}"/>
              </a:ext>
            </a:extLst>
          </p:cNvPr>
          <p:cNvSpPr/>
          <p:nvPr/>
        </p:nvSpPr>
        <p:spPr>
          <a:xfrm>
            <a:off x="2854816" y="57242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Discuss/think about the importance of exploring and venturing out of our comfort zone to someone at home.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90FA6B-427A-4F56-910E-89E4473E55EC}"/>
              </a:ext>
            </a:extLst>
          </p:cNvPr>
          <p:cNvSpPr txBox="1"/>
          <p:nvPr/>
        </p:nvSpPr>
        <p:spPr>
          <a:xfrm>
            <a:off x="4056845" y="2000632"/>
            <a:ext cx="4638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Value - Wisdom</a:t>
            </a:r>
          </a:p>
        </p:txBody>
      </p:sp>
    </p:spTree>
    <p:extLst>
      <p:ext uri="{BB962C8B-B14F-4D97-AF65-F5344CB8AC3E}">
        <p14:creationId xmlns:p14="http://schemas.microsoft.com/office/powerpoint/2010/main" val="1522671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Week commencing 18</a:t>
            </a:r>
            <a:r>
              <a:rPr lang="en-GB" baseline="30000" dirty="0"/>
              <a:t>th</a:t>
            </a:r>
            <a:r>
              <a:rPr lang="en-GB" dirty="0"/>
              <a:t> May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129" y="2483897"/>
            <a:ext cx="6947062" cy="3729276"/>
          </a:xfrm>
        </p:spPr>
        <p:txBody>
          <a:bodyPr>
            <a:normAutofit lnSpcReduction="10000"/>
          </a:bodyPr>
          <a:lstStyle/>
          <a:p>
            <a:r>
              <a:rPr lang="en-GB" dirty="0" err="1"/>
              <a:t>Stonewall’s</a:t>
            </a:r>
            <a:r>
              <a:rPr lang="en-GB" dirty="0"/>
              <a:t> Young Campaigner of the Year 2019 Ben Saunders discusses the importance of LGBT-inclusive education.</a:t>
            </a:r>
          </a:p>
          <a:p>
            <a:endParaRPr lang="en-GB" dirty="0"/>
          </a:p>
          <a:p>
            <a:r>
              <a:rPr lang="en-GB" dirty="0"/>
              <a:t>Discuss/think about Ben’s article: </a:t>
            </a:r>
            <a:r>
              <a:rPr lang="en-GB" u="sng" dirty="0">
                <a:hlinkClick r:id="rId3"/>
              </a:rPr>
              <a:t>https://www.stonewall.org.uk/about-us/news/our-young-campaigner-year-importance-lgbt-inclusive-education</a:t>
            </a:r>
            <a:endParaRPr lang="en-GB" u="sng" dirty="0"/>
          </a:p>
          <a:p>
            <a:endParaRPr lang="en-GB" u="sng" dirty="0"/>
          </a:p>
          <a:p>
            <a:r>
              <a:rPr lang="en-GB" sz="1600" dirty="0"/>
              <a:t>What has changed with LGBT inclusion in education?</a:t>
            </a:r>
          </a:p>
          <a:p>
            <a:endParaRPr lang="en-GB" sz="1600" dirty="0"/>
          </a:p>
          <a:p>
            <a:r>
              <a:rPr lang="en-GB" sz="1600" dirty="0"/>
              <a:t>Why is it important that these changes have and are taking place?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B5B46C-3B5D-40BB-BBED-367DC2772187}"/>
              </a:ext>
            </a:extLst>
          </p:cNvPr>
          <p:cNvSpPr txBox="1"/>
          <p:nvPr/>
        </p:nvSpPr>
        <p:spPr>
          <a:xfrm>
            <a:off x="4121426" y="1960677"/>
            <a:ext cx="3034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/>
              <a:t>Value: Passion</a:t>
            </a:r>
          </a:p>
        </p:txBody>
      </p:sp>
      <p:pic>
        <p:nvPicPr>
          <p:cNvPr id="1026" name="Picture 2" descr="Ben Saund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767" y="2955234"/>
            <a:ext cx="4303553" cy="2683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694" y="145774"/>
            <a:ext cx="1722783" cy="150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1533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147</TotalTime>
  <Words>360</Words>
  <Application>Microsoft Office PowerPoint</Application>
  <PresentationFormat>Widescreen</PresentationFormat>
  <Paragraphs>56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Georgia</vt:lpstr>
      <vt:lpstr>Helvetica</vt:lpstr>
      <vt:lpstr>Wingdings 2</vt:lpstr>
      <vt:lpstr>Quotable</vt:lpstr>
      <vt:lpstr>Wisdom Wednesday</vt:lpstr>
      <vt:lpstr>Week commencing  20th April 2020  </vt:lpstr>
      <vt:lpstr>Week commencing 27th April 2020  How should parents react when children ask about gender roles?</vt:lpstr>
      <vt:lpstr>Week commencing  4th May 2020 Economic issues related to the coronavirus</vt:lpstr>
      <vt:lpstr>Week commencing 11th May 2020 </vt:lpstr>
      <vt:lpstr>Week commencing 18th May 2020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Wisdom Wednesday</dc:title>
  <dc:creator>Gemma Dodsworth</dc:creator>
  <cp:lastModifiedBy>Victoria Rossington</cp:lastModifiedBy>
  <cp:revision>14</cp:revision>
  <dcterms:created xsi:type="dcterms:W3CDTF">2020-03-12T09:36:03Z</dcterms:created>
  <dcterms:modified xsi:type="dcterms:W3CDTF">2020-04-22T10:30:39Z</dcterms:modified>
</cp:coreProperties>
</file>