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85" r:id="rId2"/>
  </p:sldMasterIdLst>
  <p:notesMasterIdLst>
    <p:notesMasterId r:id="rId18"/>
  </p:notesMasterIdLst>
  <p:handoutMasterIdLst>
    <p:handoutMasterId r:id="rId19"/>
  </p:handoutMasterIdLst>
  <p:sldIdLst>
    <p:sldId id="313" r:id="rId3"/>
    <p:sldId id="323" r:id="rId4"/>
    <p:sldId id="257" r:id="rId5"/>
    <p:sldId id="259" r:id="rId6"/>
    <p:sldId id="260" r:id="rId7"/>
    <p:sldId id="261" r:id="rId8"/>
    <p:sldId id="263" r:id="rId9"/>
    <p:sldId id="320" r:id="rId10"/>
    <p:sldId id="324" r:id="rId11"/>
    <p:sldId id="328" r:id="rId12"/>
    <p:sldId id="326" r:id="rId13"/>
    <p:sldId id="325" r:id="rId14"/>
    <p:sldId id="321" r:id="rId15"/>
    <p:sldId id="317" r:id="rId16"/>
    <p:sldId id="322" r:id="rId17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F0066"/>
    <a:srgbClr val="FF9966"/>
    <a:srgbClr val="3256C8"/>
    <a:srgbClr val="336699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65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svg"/><Relationship Id="rId1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svg"/><Relationship Id="rId1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866E9D-192F-4983-8872-7A82BEFE32B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BF337B6-92D8-4FEB-8E3B-2201CD746D4D}">
      <dgm:prSet custT="1"/>
      <dgm:spPr/>
      <dgm:t>
        <a:bodyPr/>
        <a:lstStyle/>
        <a:p>
          <a:r>
            <a:rPr lang="en-GB" sz="1800" dirty="0">
              <a:highlight>
                <a:srgbClr val="FFFF00"/>
              </a:highlight>
            </a:rPr>
            <a:t>Despite being the weapon of choice for many students, highlighting material often fails to lead to long-term learning. </a:t>
          </a:r>
          <a:endParaRPr lang="en-US" sz="1800" dirty="0">
            <a:highlight>
              <a:srgbClr val="FFFF00"/>
            </a:highlight>
          </a:endParaRPr>
        </a:p>
      </dgm:t>
    </dgm:pt>
    <dgm:pt modelId="{36F34F5A-9FBE-40DD-99AE-BA67E3F548A9}" type="parTrans" cxnId="{6B712946-C880-4BEB-BEE6-4DC0598AC5EA}">
      <dgm:prSet/>
      <dgm:spPr/>
      <dgm:t>
        <a:bodyPr/>
        <a:lstStyle/>
        <a:p>
          <a:endParaRPr lang="en-US"/>
        </a:p>
      </dgm:t>
    </dgm:pt>
    <dgm:pt modelId="{93A5B6FA-82A3-4E3D-A938-61B81BBC063A}" type="sibTrans" cxnId="{6B712946-C880-4BEB-BEE6-4DC0598AC5EA}">
      <dgm:prSet/>
      <dgm:spPr/>
      <dgm:t>
        <a:bodyPr/>
        <a:lstStyle/>
        <a:p>
          <a:endParaRPr lang="en-US"/>
        </a:p>
      </dgm:t>
    </dgm:pt>
    <dgm:pt modelId="{30527D45-DF57-4A3D-8998-FB6B3914F5B3}">
      <dgm:prSet/>
      <dgm:spPr/>
      <dgm:t>
        <a:bodyPr/>
        <a:lstStyle/>
        <a:p>
          <a:r>
            <a:rPr lang="en-GB" dirty="0">
              <a:highlight>
                <a:srgbClr val="00FF00"/>
              </a:highlight>
            </a:rPr>
            <a:t>This is because it’s often done on autopilot, doesn’t help students make connections from previous learned material and doesn’t help them make inferences on what they are learning. </a:t>
          </a:r>
          <a:endParaRPr lang="en-US" dirty="0">
            <a:highlight>
              <a:srgbClr val="00FF00"/>
            </a:highlight>
          </a:endParaRPr>
        </a:p>
      </dgm:t>
    </dgm:pt>
    <dgm:pt modelId="{4011A410-32E2-4BCC-96DA-4F989009ABF5}" type="parTrans" cxnId="{6AB46766-864F-4016-A21E-ABA934F66295}">
      <dgm:prSet/>
      <dgm:spPr/>
      <dgm:t>
        <a:bodyPr/>
        <a:lstStyle/>
        <a:p>
          <a:endParaRPr lang="en-US"/>
        </a:p>
      </dgm:t>
    </dgm:pt>
    <dgm:pt modelId="{8B0DC3D3-0082-4597-8374-467B13803DF4}" type="sibTrans" cxnId="{6AB46766-864F-4016-A21E-ABA934F66295}">
      <dgm:prSet/>
      <dgm:spPr/>
      <dgm:t>
        <a:bodyPr/>
        <a:lstStyle/>
        <a:p>
          <a:endParaRPr lang="en-US"/>
        </a:p>
      </dgm:t>
    </dgm:pt>
    <dgm:pt modelId="{B006BDB0-9974-49B1-A9B1-9A8306DCFD91}" type="pres">
      <dgm:prSet presAssocID="{D1866E9D-192F-4983-8872-7A82BEFE32B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C5A46-89DE-4C0A-BA40-C91657AED92D}" type="pres">
      <dgm:prSet presAssocID="{EBF337B6-92D8-4FEB-8E3B-2201CD746D4D}" presName="compNode" presStyleCnt="0"/>
      <dgm:spPr/>
    </dgm:pt>
    <dgm:pt modelId="{F5C5078B-1A39-41EA-A224-02E9E4BD1311}" type="pres">
      <dgm:prSet presAssocID="{EBF337B6-92D8-4FEB-8E3B-2201CD746D4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0341EAC-5895-4635-B5E3-F9AD401FE409}" type="pres">
      <dgm:prSet presAssocID="{EBF337B6-92D8-4FEB-8E3B-2201CD746D4D}" presName="spaceRect" presStyleCnt="0"/>
      <dgm:spPr/>
    </dgm:pt>
    <dgm:pt modelId="{FAED05C7-E15E-43D4-B9BD-19CD05D0A131}" type="pres">
      <dgm:prSet presAssocID="{EBF337B6-92D8-4FEB-8E3B-2201CD746D4D}" presName="textRect" presStyleLbl="revTx" presStyleIdx="0" presStyleCnt="2" custScaleX="119682" custScaleY="24738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FFE74FB-D54C-4865-8A28-7A08020DA401}" type="pres">
      <dgm:prSet presAssocID="{93A5B6FA-82A3-4E3D-A938-61B81BBC063A}" presName="sibTrans" presStyleCnt="0"/>
      <dgm:spPr/>
    </dgm:pt>
    <dgm:pt modelId="{D18ADDAC-3099-47CD-AE62-B369716CCB65}" type="pres">
      <dgm:prSet presAssocID="{30527D45-DF57-4A3D-8998-FB6B3914F5B3}" presName="compNode" presStyleCnt="0"/>
      <dgm:spPr/>
    </dgm:pt>
    <dgm:pt modelId="{C2B5CE76-6413-43C7-8154-4F3F497CDA97}" type="pres">
      <dgm:prSet presAssocID="{30527D45-DF57-4A3D-8998-FB6B3914F5B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C1D0CF5-24B7-47DD-996B-5BF5AB0AC95F}" type="pres">
      <dgm:prSet presAssocID="{30527D45-DF57-4A3D-8998-FB6B3914F5B3}" presName="spaceRect" presStyleCnt="0"/>
      <dgm:spPr/>
    </dgm:pt>
    <dgm:pt modelId="{D50575CE-0016-4DF9-B371-28CB0E70F2EE}" type="pres">
      <dgm:prSet presAssocID="{30527D45-DF57-4A3D-8998-FB6B3914F5B3}" presName="textRect" presStyleLbl="revTx" presStyleIdx="1" presStyleCnt="2" custScaleY="19437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B46766-864F-4016-A21E-ABA934F66295}" srcId="{D1866E9D-192F-4983-8872-7A82BEFE32BC}" destId="{30527D45-DF57-4A3D-8998-FB6B3914F5B3}" srcOrd="1" destOrd="0" parTransId="{4011A410-32E2-4BCC-96DA-4F989009ABF5}" sibTransId="{8B0DC3D3-0082-4597-8374-467B13803DF4}"/>
    <dgm:cxn modelId="{A773918A-D83E-418E-877A-611EA3AF46F2}" type="presOf" srcId="{D1866E9D-192F-4983-8872-7A82BEFE32BC}" destId="{B006BDB0-9974-49B1-A9B1-9A8306DCFD91}" srcOrd="0" destOrd="0" presId="urn:microsoft.com/office/officeart/2018/2/layout/IconLabelList"/>
    <dgm:cxn modelId="{3ECC7053-A881-407B-A78B-3FC963445F22}" type="presOf" srcId="{EBF337B6-92D8-4FEB-8E3B-2201CD746D4D}" destId="{FAED05C7-E15E-43D4-B9BD-19CD05D0A131}" srcOrd="0" destOrd="0" presId="urn:microsoft.com/office/officeart/2018/2/layout/IconLabelList"/>
    <dgm:cxn modelId="{6B712946-C880-4BEB-BEE6-4DC0598AC5EA}" srcId="{D1866E9D-192F-4983-8872-7A82BEFE32BC}" destId="{EBF337B6-92D8-4FEB-8E3B-2201CD746D4D}" srcOrd="0" destOrd="0" parTransId="{36F34F5A-9FBE-40DD-99AE-BA67E3F548A9}" sibTransId="{93A5B6FA-82A3-4E3D-A938-61B81BBC063A}"/>
    <dgm:cxn modelId="{E8BAA6B5-5759-4DC4-83E4-E82AC7926C9E}" type="presOf" srcId="{30527D45-DF57-4A3D-8998-FB6B3914F5B3}" destId="{D50575CE-0016-4DF9-B371-28CB0E70F2EE}" srcOrd="0" destOrd="0" presId="urn:microsoft.com/office/officeart/2018/2/layout/IconLabelList"/>
    <dgm:cxn modelId="{BEE25BF5-0465-4920-BBA2-8EA157EE7796}" type="presParOf" srcId="{B006BDB0-9974-49B1-A9B1-9A8306DCFD91}" destId="{C78C5A46-89DE-4C0A-BA40-C91657AED92D}" srcOrd="0" destOrd="0" presId="urn:microsoft.com/office/officeart/2018/2/layout/IconLabelList"/>
    <dgm:cxn modelId="{E7875196-2865-4A8B-8D02-780FA65D8E37}" type="presParOf" srcId="{C78C5A46-89DE-4C0A-BA40-C91657AED92D}" destId="{F5C5078B-1A39-41EA-A224-02E9E4BD1311}" srcOrd="0" destOrd="0" presId="urn:microsoft.com/office/officeart/2018/2/layout/IconLabelList"/>
    <dgm:cxn modelId="{1FDF3948-16EC-4B57-94FD-053E5901A920}" type="presParOf" srcId="{C78C5A46-89DE-4C0A-BA40-C91657AED92D}" destId="{30341EAC-5895-4635-B5E3-F9AD401FE409}" srcOrd="1" destOrd="0" presId="urn:microsoft.com/office/officeart/2018/2/layout/IconLabelList"/>
    <dgm:cxn modelId="{DBB35367-6A6B-4A01-8E01-64772D633AC5}" type="presParOf" srcId="{C78C5A46-89DE-4C0A-BA40-C91657AED92D}" destId="{FAED05C7-E15E-43D4-B9BD-19CD05D0A131}" srcOrd="2" destOrd="0" presId="urn:microsoft.com/office/officeart/2018/2/layout/IconLabelList"/>
    <dgm:cxn modelId="{7B9C5CA7-DF2A-4D8A-AC8E-694833DC012C}" type="presParOf" srcId="{B006BDB0-9974-49B1-A9B1-9A8306DCFD91}" destId="{8FFE74FB-D54C-4865-8A28-7A08020DA401}" srcOrd="1" destOrd="0" presId="urn:microsoft.com/office/officeart/2018/2/layout/IconLabelList"/>
    <dgm:cxn modelId="{6B989DEC-ACD0-4E6A-BD27-AE4716FBF0FB}" type="presParOf" srcId="{B006BDB0-9974-49B1-A9B1-9A8306DCFD91}" destId="{D18ADDAC-3099-47CD-AE62-B369716CCB65}" srcOrd="2" destOrd="0" presId="urn:microsoft.com/office/officeart/2018/2/layout/IconLabelList"/>
    <dgm:cxn modelId="{3BFDB17F-ECE4-40E9-AA09-BFCAF8EF7551}" type="presParOf" srcId="{D18ADDAC-3099-47CD-AE62-B369716CCB65}" destId="{C2B5CE76-6413-43C7-8154-4F3F497CDA97}" srcOrd="0" destOrd="0" presId="urn:microsoft.com/office/officeart/2018/2/layout/IconLabelList"/>
    <dgm:cxn modelId="{C8510223-DE88-41EB-BC92-95E4EEDBE7D8}" type="presParOf" srcId="{D18ADDAC-3099-47CD-AE62-B369716CCB65}" destId="{6C1D0CF5-24B7-47DD-996B-5BF5AB0AC95F}" srcOrd="1" destOrd="0" presId="urn:microsoft.com/office/officeart/2018/2/layout/IconLabelList"/>
    <dgm:cxn modelId="{F3BCF883-19A3-4E6C-BC1A-43E7921371BC}" type="presParOf" srcId="{D18ADDAC-3099-47CD-AE62-B369716CCB65}" destId="{D50575CE-0016-4DF9-B371-28CB0E70F2E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5078B-1A39-41EA-A224-02E9E4BD1311}">
      <dsp:nvSpPr>
        <dsp:cNvPr id="0" name=""/>
        <dsp:cNvSpPr/>
      </dsp:nvSpPr>
      <dsp:spPr>
        <a:xfrm>
          <a:off x="1334607" y="84980"/>
          <a:ext cx="1589625" cy="1589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D05C7-E15E-43D4-B9BD-19CD05D0A131}">
      <dsp:nvSpPr>
        <dsp:cNvPr id="0" name=""/>
        <dsp:cNvSpPr/>
      </dsp:nvSpPr>
      <dsp:spPr>
        <a:xfrm>
          <a:off x="15536" y="1427271"/>
          <a:ext cx="4227766" cy="243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highlight>
                <a:srgbClr val="FFFF00"/>
              </a:highlight>
            </a:rPr>
            <a:t>Despite being the weapon of choice for many students, highlighting material often fails to lead to long-term learning. </a:t>
          </a:r>
          <a:endParaRPr lang="en-US" sz="1800" kern="1200" dirty="0">
            <a:highlight>
              <a:srgbClr val="FFFF00"/>
            </a:highlight>
          </a:endParaRPr>
        </a:p>
      </dsp:txBody>
      <dsp:txXfrm>
        <a:off x="15536" y="1427271"/>
        <a:ext cx="4227766" cy="2436527"/>
      </dsp:txXfrm>
    </dsp:sp>
    <dsp:sp modelId="{C2B5CE76-6413-43C7-8154-4F3F497CDA97}">
      <dsp:nvSpPr>
        <dsp:cNvPr id="0" name=""/>
        <dsp:cNvSpPr/>
      </dsp:nvSpPr>
      <dsp:spPr>
        <a:xfrm>
          <a:off x="5832928" y="227586"/>
          <a:ext cx="1589625" cy="1589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575CE-0016-4DF9-B371-28CB0E70F2EE}">
      <dsp:nvSpPr>
        <dsp:cNvPr id="0" name=""/>
        <dsp:cNvSpPr/>
      </dsp:nvSpPr>
      <dsp:spPr>
        <a:xfrm>
          <a:off x="4861491" y="1806847"/>
          <a:ext cx="3532500" cy="191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highlight>
                <a:srgbClr val="00FF00"/>
              </a:highlight>
            </a:rPr>
            <a:t>This is because it’s often done on autopilot, doesn’t help students make connections from previous learned material and doesn’t help them make inferences on what they are learning. </a:t>
          </a:r>
          <a:endParaRPr lang="en-US" sz="1500" kern="1200" dirty="0">
            <a:highlight>
              <a:srgbClr val="00FF00"/>
            </a:highlight>
          </a:endParaRPr>
        </a:p>
      </dsp:txBody>
      <dsp:txXfrm>
        <a:off x="4861491" y="1806847"/>
        <a:ext cx="3532500" cy="1914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113" cy="4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887" y="0"/>
            <a:ext cx="3026113" cy="4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6931"/>
            <a:ext cx="3026113" cy="4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7" tIns="45309" rIns="90617" bIns="4530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en-US"/>
              <a:t>Key Stage 4   The GCSE Years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887" y="8806931"/>
            <a:ext cx="3026113" cy="4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7" tIns="45309" rIns="90617" bIns="4530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66B5189-98E7-4C19-B5A4-C37910FAC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83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113" cy="4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887" y="0"/>
            <a:ext cx="3026113" cy="4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32325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112" y="4403466"/>
            <a:ext cx="5122777" cy="417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6931"/>
            <a:ext cx="3026113" cy="4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7" tIns="45309" rIns="90617" bIns="4530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887" y="8806931"/>
            <a:ext cx="3026113" cy="4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7" tIns="45309" rIns="90617" bIns="4530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7492A6B-EF39-4197-9F68-023ABA446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40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94EF0-FBE1-48DB-B502-A2102DEDF0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8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7DFB-3ECE-4877-B25F-C3DB964C6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88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42B3-1417-46E2-81F0-414EA4786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5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DC14-0052-484C-8B11-DAFA924A8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F592-4F78-48E2-AC8B-E625BB49D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A406D-200A-46B4-A8CD-6FBF70B32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FA403-37F5-43F2-B65D-FF5663C2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05EC-FE8C-4237-BF63-4CA8A13980A7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28E1C-3E1C-4819-B973-53A515CF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810C1-DD81-4726-AF20-FD56EE90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AE2A-9EE8-43F3-8679-6103BEF07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2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6B10-CB66-4515-A0F1-DD8F6F08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A2FA-9865-4F43-B3F2-CEE29C33F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252F-9AD1-4CBC-81C0-519112AC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05EC-FE8C-4237-BF63-4CA8A13980A7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C3DBB-ACCB-4FB1-A152-E8E41774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EF504-D8BB-4E95-810B-4E6C82EF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AE2A-9EE8-43F3-8679-6103BEF07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11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AA97-3D1D-43FC-8C47-41A66B3A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24626-F314-41A9-8361-062856C23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681A5-49EE-499D-9F63-D812E355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05EC-FE8C-4237-BF63-4CA8A13980A7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48A6A-CEA2-409C-8308-F27D1BBE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2DE2B-7C0C-4CB9-BF78-C794CB45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AE2A-9EE8-43F3-8679-6103BEF07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36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F1C3-7E90-421A-96EE-26A0EAC6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1445-404E-48DE-8EB7-6FA28377C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EB6BB-746B-4090-8374-8AD050099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21D83-7402-4D4D-B945-8078AEB3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05EC-FE8C-4237-BF63-4CA8A13980A7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D2269-D8D8-4D73-BA38-55D782F1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118E-3B37-4C24-93CA-2E144141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AE2A-9EE8-43F3-8679-6103BEF07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54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6A39-F164-4958-AFEB-C2A45A1E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44749-27CF-45D0-A37B-9D2CDECBB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0462F-EE9A-4A50-8151-1C1490713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9306E-EFE9-4615-ABA4-A48CF3D84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AE867-4A9F-4F13-83B2-C7E2217E5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725E51-8D63-49D4-8FB9-3D4D1613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05EC-FE8C-4237-BF63-4CA8A13980A7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A36C1E-CFB2-4DE3-9387-D9C5E44C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3A448-9CC4-478F-AF9B-39FED2DB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AE2A-9EE8-43F3-8679-6103BEF07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36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8D6D-0633-4D36-8C56-ED9C8346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2B73C-4F0C-470B-8103-24CC1F5F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05EC-FE8C-4237-BF63-4CA8A13980A7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C35A9-6ADF-4055-BBA7-F7A4D97F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72011-5FC8-4BE6-B5F5-EFC1CC18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AE2A-9EE8-43F3-8679-6103BEF07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28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01AF5-0D7B-43E2-8649-1CE7870B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05EC-FE8C-4237-BF63-4CA8A13980A7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7230D-7D5E-4335-B624-8CFAC523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3850-8C5C-47DA-BA68-484AAF39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AE2A-9EE8-43F3-8679-6103BEF07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052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27EBE-27A4-47DC-AA70-184217C3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13202-A566-40B7-A567-7D3F7BFDA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779B2-AE42-4176-B233-A62D47C2B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845CF-31CB-4785-9B2B-73E0158E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05EC-FE8C-4237-BF63-4CA8A13980A7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B8282-AE4F-4D99-B1FB-3F39FB0C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8C711-9077-40BC-9606-6655820F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AE2A-9EE8-43F3-8679-6103BEF07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F29F-A161-4833-A84E-9771F564C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01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5206-45EE-4774-93E0-B4E30CD9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DDC79-3614-42B4-936B-7B4EF71C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C6DC3-C707-4A68-82C1-B182B5DD6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5A742-2A0B-4EA6-8234-3A910E025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05EC-FE8C-4237-BF63-4CA8A13980A7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8325A-94E8-4089-BB19-3A6955494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B39CA-E917-45C3-84C5-D4834621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AE2A-9EE8-43F3-8679-6103BEF07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8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6B80-CDD3-4A89-9F5A-72BD3596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4551F-383E-4433-9CC3-00D93AEAC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9B8EE-C2AD-4B26-8F1D-29B8B17C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05EC-FE8C-4237-BF63-4CA8A13980A7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993B5-E02E-4ECF-AD20-C1C28042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93CB7-12DA-4934-BC74-1D6296E8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AE2A-9EE8-43F3-8679-6103BEF07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07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DC850F-B7E1-41F2-900E-2B0F73B8E5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8AE69-1B69-428F-9E29-1AF974C5B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69F14-F9C9-4844-B204-2F44E952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05EC-FE8C-4237-BF63-4CA8A13980A7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4E798-5658-4E92-8EA7-BB23567A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55D33-4607-4D5D-B86A-90B8E73A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AE2A-9EE8-43F3-8679-6103BEF07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31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E199-A6C4-4682-8EFE-BE2172421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5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940FD-F64D-4423-B694-7A8D63431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11E18-8F3F-4D09-AF39-76CCC0E74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72C5-08E2-4449-8279-0490CC2E7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32D56-D414-4A86-BDAC-3F3B8DD11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B3BE-810D-4858-AA78-BEA78660D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4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06EE2-2596-4DCD-8252-ADCDCCB48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6CD3B61-8D1F-45DA-B59E-0D72B7A00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3" r:id="rId2"/>
    <p:sldLayoutId id="214748378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83" r:id="rId9"/>
    <p:sldLayoutId id="2147483779" r:id="rId10"/>
    <p:sldLayoutId id="21474837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4F250A-8BA3-4799-AC45-5C240382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8CA5-D40A-4584-88A5-35B1E6E4A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C3174-F1C0-44F2-BC03-E94F8979A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605EC-FE8C-4237-BF63-4CA8A13980A7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EF0F6-900A-4AF6-B215-9E54AA495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0C12F-017E-4339-A92D-F3826B9EB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AE2A-9EE8-43F3-8679-6103BEF07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9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ephantsdontforget.com/wp-content/uploads/2016/08/Learning-White-Paper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20EvKtdJwQ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9" y="857250"/>
            <a:ext cx="470367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804CD5-B959-485B-919B-24006238F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315957"/>
            <a:ext cx="4309923" cy="2405360"/>
          </a:xfrm>
        </p:spPr>
        <p:txBody>
          <a:bodyPr anchor="t"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</a:rPr>
              <a:t>Promoting Independence for Revision &amp; How to Support As A Parent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2A89E-0BBF-4BC1-8C96-97F924338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2846" y="2518637"/>
            <a:ext cx="4230116" cy="2405360"/>
          </a:xfrm>
        </p:spPr>
        <p:txBody>
          <a:bodyPr anchor="b">
            <a:noAutofit/>
          </a:bodyPr>
          <a:lstStyle/>
          <a:p>
            <a:pPr algn="l"/>
            <a:r>
              <a:rPr lang="en-GB" sz="2100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227"/>
            <a:ext cx="4108564" cy="470763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61C7D-CCAD-49AB-9EE8-EC1E55ACB5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r="19321"/>
          <a:stretch/>
        </p:blipFill>
        <p:spPr>
          <a:xfrm>
            <a:off x="1" y="1434778"/>
            <a:ext cx="3974012" cy="4573079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25052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4F29F-A161-4833-A84E-9771F564CA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 descr="The Leitner System for flashcards: how to elevate your memory and learning  - Exam Study Exper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3858" r="2817" b="9974"/>
          <a:stretch/>
        </p:blipFill>
        <p:spPr bwMode="auto">
          <a:xfrm>
            <a:off x="88035" y="620687"/>
            <a:ext cx="8948461" cy="516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0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Cornell Notes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4F29F-A161-4833-A84E-9771F564CA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3" y="1954896"/>
            <a:ext cx="5092659" cy="4195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96136" y="2564904"/>
            <a:ext cx="3203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This method can be used to get your child to ‘think’ about their revision. </a:t>
            </a:r>
          </a:p>
          <a:p>
            <a:endParaRPr lang="en-GB" sz="1800" dirty="0">
              <a:solidFill>
                <a:srgbClr val="000000"/>
              </a:solidFill>
            </a:endParaRPr>
          </a:p>
          <a:p>
            <a:r>
              <a:rPr lang="en-GB" sz="1800" dirty="0">
                <a:solidFill>
                  <a:srgbClr val="000000"/>
                </a:solidFill>
              </a:rPr>
              <a:t>Simply split  page into 3 sections as shown on the diagram on the left: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Note Taking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Cues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6549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Dual Coding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Dual coding’ is the method of putting your knowledge into visual form  alongside words. It increases the chances of you remembering it.</a:t>
            </a:r>
          </a:p>
          <a:p>
            <a:endParaRPr lang="en-GB" dirty="0"/>
          </a:p>
          <a:p>
            <a:r>
              <a:rPr lang="en-GB" sz="2800" dirty="0"/>
              <a:t>Dual coding’ is the method of putting your knowledge into visual form  alongside words. It increases the chances of you remembering 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4F29F-A161-4833-A84E-9771F564CA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0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006D06-33B8-4BF5-94AC-15106EEA9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9" b="10166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9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7516593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0044-5D15-41DE-BE0F-21A403AB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192" y="4712500"/>
            <a:ext cx="4459652" cy="629123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indent="0" algn="r">
              <a:buNone/>
            </a:pPr>
            <a:r>
              <a:rPr lang="en-US" sz="3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power of ….…… yet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5A7FF-B5B4-4BBA-B398-28A02B19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197" y="3721761"/>
            <a:ext cx="4459934" cy="1135639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4500" dirty="0">
                <a:solidFill>
                  <a:srgbClr val="000000"/>
                </a:solidFill>
              </a:rPr>
              <a:t>Resilience</a:t>
            </a:r>
          </a:p>
        </p:txBody>
      </p:sp>
      <p:sp>
        <p:nvSpPr>
          <p:cNvPr id="23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042414"/>
            <a:ext cx="3287594" cy="3965442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3FEDA-8CC5-400F-B7BC-CEE249C8C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" y="3020638"/>
            <a:ext cx="2911152" cy="2176086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4710" y="857250"/>
            <a:ext cx="3138834" cy="2377573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D35A4-C45D-4788-90AB-856730293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27051" b="-1"/>
          <a:stretch/>
        </p:blipFill>
        <p:spPr>
          <a:xfrm>
            <a:off x="4260310" y="850144"/>
            <a:ext cx="1815708" cy="2089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544522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the questions down- Paper/Email</a:t>
            </a:r>
          </a:p>
        </p:txBody>
      </p:sp>
    </p:spTree>
    <p:extLst>
      <p:ext uri="{BB962C8B-B14F-4D97-AF65-F5344CB8AC3E}">
        <p14:creationId xmlns:p14="http://schemas.microsoft.com/office/powerpoint/2010/main" val="16501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8775-595F-48B3-B3EA-17283069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Benefits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A691B-389C-4500-AE38-432F6193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4F29F-A161-4833-A84E-9771F564CA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 descr="Image result for forgetting curve">
            <a:extLst>
              <a:ext uri="{FF2B5EF4-FFF2-40B4-BE49-F238E27FC236}">
                <a16:creationId xmlns:a16="http://schemas.microsoft.com/office/drawing/2014/main" id="{05D6017A-34FA-4702-9577-E9138A7A69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56267"/>
            <a:ext cx="6840760" cy="48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9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/>
          <a:lstStyle/>
          <a:p>
            <a:pPr algn="ctr"/>
            <a:r>
              <a:rPr lang="en-GB" sz="6000" dirty="0"/>
              <a:t>How do you feel about the examinations?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4F29F-A161-4833-A84E-9771F564CA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3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45615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3E549-2808-474E-80B4-F81DCF9B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397481"/>
            <a:ext cx="2751871" cy="2070074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REVISION</a:t>
            </a:r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rgbClr val="FFFFFF"/>
                </a:solidFill>
              </a:rPr>
              <a:t>What works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05E6-3F43-4947-8978-90B8760A7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1" y="1458648"/>
            <a:ext cx="4335534" cy="4274607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In 2013, researchers from Kent State University, Duke University, University of Wisconsin and University of Virginia </a:t>
            </a:r>
            <a:r>
              <a:rPr lang="en-GB" sz="2800" dirty="0">
                <a:solidFill>
                  <a:srgbClr val="000000"/>
                </a:solidFill>
                <a:hlinkClick r:id="rId3"/>
              </a:rPr>
              <a:t>published a review of hundreds of studies</a:t>
            </a:r>
            <a:r>
              <a:rPr lang="en-GB" sz="2800" dirty="0">
                <a:solidFill>
                  <a:srgbClr val="000000"/>
                </a:solidFill>
              </a:rPr>
              <a:t> to explore which strategies are most likely to lead to long-term learning.</a:t>
            </a:r>
          </a:p>
        </p:txBody>
      </p:sp>
    </p:spTree>
    <p:extLst>
      <p:ext uri="{BB962C8B-B14F-4D97-AF65-F5344CB8AC3E}">
        <p14:creationId xmlns:p14="http://schemas.microsoft.com/office/powerpoint/2010/main" val="275309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1" y="85725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9BFF5-9228-4F39-8B90-42222C95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20" y="1477261"/>
            <a:ext cx="7375161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rgbClr val="FFFFFF"/>
                </a:solidFill>
              </a:rPr>
              <a:t>Highlighting/underlining</a:t>
            </a:r>
            <a:endParaRPr lang="en-GB" sz="3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1F1BB0-C02A-4D34-B67A-1195E05FD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337757"/>
              </p:ext>
            </p:extLst>
          </p:nvPr>
        </p:nvGraphicFramePr>
        <p:xfrm>
          <a:off x="467544" y="2671981"/>
          <a:ext cx="8409528" cy="394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96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60045"/>
            <a:ext cx="4211156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2DD08F-4436-4099-8464-57CC260A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9" y="1459467"/>
            <a:ext cx="3733482" cy="1090538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000000"/>
                </a:solidFill>
              </a:rPr>
              <a:t>Rereading</a:t>
            </a:r>
            <a:r>
              <a:rPr lang="en-GB" sz="6000" dirty="0">
                <a:solidFill>
                  <a:srgbClr val="000000"/>
                </a:solidFill>
              </a:rPr>
              <a:t>. 3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11214"/>
            <a:ext cx="3750329" cy="405072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2EF06617-567D-47F8-B1F0-50357DDB1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7691" y="2079067"/>
            <a:ext cx="2715016" cy="27150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EF42-6F1E-40A5-AC9E-B0F17D672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019" y="2673512"/>
            <a:ext cx="4516429" cy="3419784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Although students may feel that they have learned something if they can point to a whole chapter they’ve read, it may not be as beneficial as they think. This is because people sometimes end up skim-reading, which doesn’t require them to think very deeply about what it is they are looking at</a:t>
            </a:r>
          </a:p>
          <a:p>
            <a:endParaRPr lang="en-GB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1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60045"/>
            <a:ext cx="4211156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C7DA9-0FFD-479B-92D2-21164678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9" y="1459467"/>
            <a:ext cx="3733482" cy="1090538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000000"/>
                </a:solidFill>
              </a:rPr>
              <a:t>Distributed practice</a:t>
            </a:r>
            <a:r>
              <a:rPr lang="en-GB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11214"/>
            <a:ext cx="3750329" cy="405072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A7ABE784-4CEB-450E-9FB2-2535FCDBF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7691" y="2079067"/>
            <a:ext cx="2715016" cy="27150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35571-35AE-4280-B66F-9CBF0C5B1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2348880"/>
            <a:ext cx="4036518" cy="365187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Sometimes referred to as “spacing”, distributed practice involves doing little bits of work often instead of a lot all at once (i.e. cramming). 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Essentially, students remember more if they spread out their learning; for instance, one hour a day for eight days rather than eight hours in one day.</a:t>
            </a:r>
          </a:p>
        </p:txBody>
      </p:sp>
    </p:spTree>
    <p:extLst>
      <p:ext uri="{BB962C8B-B14F-4D97-AF65-F5344CB8AC3E}">
        <p14:creationId xmlns:p14="http://schemas.microsoft.com/office/powerpoint/2010/main" val="241550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orgetting curve">
            <a:extLst>
              <a:ext uri="{FF2B5EF4-FFF2-40B4-BE49-F238E27FC236}">
                <a16:creationId xmlns:a16="http://schemas.microsoft.com/office/drawing/2014/main" id="{EB4FBA98-0ABD-4604-88E7-32FD3D5D93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0" y="1339850"/>
            <a:ext cx="7395221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0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7704-E097-49C8-91D7-68625C27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8" y="1844824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What sort of things should students be doing independently?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9A9B-32D1-474D-81E8-25BF7AFD6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88" y="3068960"/>
            <a:ext cx="8482693" cy="3480367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+mj-lt"/>
              </a:rPr>
              <a:t>Revision comes in many formats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latin typeface="+mj-lt"/>
              </a:rPr>
              <a:t>Note taking- Cornell Notes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latin typeface="+mj-lt"/>
              </a:rPr>
              <a:t>Mind maps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latin typeface="+mj-lt"/>
              </a:rPr>
              <a:t>Practice papers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latin typeface="+mj-lt"/>
              </a:rPr>
              <a:t>Brain dumping/Specification List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latin typeface="+mj-lt"/>
              </a:rPr>
              <a:t>Revision cards/Retrieval Cards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latin typeface="+mj-lt"/>
              </a:rPr>
              <a:t>Quizzing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….the most appropriate technique is as individual as the student themselves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But the key to success is that they find a technique that they can stick with and that works for them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Ask to see what they have produced/been doing to help motivate</a:t>
            </a:r>
          </a:p>
          <a:p>
            <a:pPr lvl="1"/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310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38" y="704849"/>
            <a:ext cx="8229600" cy="1143000"/>
          </a:xfrm>
        </p:spPr>
        <p:txBody>
          <a:bodyPr/>
          <a:lstStyle/>
          <a:p>
            <a:r>
              <a:rPr lang="en-GB" dirty="0"/>
              <a:t>Flash Cards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4F29F-A161-4833-A84E-9771F564CA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8463" y="976311"/>
            <a:ext cx="2619375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238" y="2060848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Simply create with questions on side and</a:t>
            </a:r>
            <a:br>
              <a:rPr lang="en-GB" dirty="0"/>
            </a:br>
            <a:r>
              <a:rPr lang="en-GB" dirty="0"/>
              <a:t>answers on the other side. </a:t>
            </a:r>
          </a:p>
          <a:p>
            <a:endParaRPr lang="en-GB" dirty="0"/>
          </a:p>
          <a:p>
            <a:r>
              <a:rPr lang="en-GB" dirty="0"/>
              <a:t>Keeps it pinpoint and related to topics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49250" y="3933056"/>
            <a:ext cx="71647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Using Flashcards</a:t>
            </a:r>
          </a:p>
          <a:p>
            <a:r>
              <a:rPr lang="en-GB" dirty="0"/>
              <a:t>Using the Leitner Method, using the video below</a:t>
            </a:r>
          </a:p>
          <a:p>
            <a:r>
              <a:rPr lang="en-GB" dirty="0">
                <a:solidFill>
                  <a:srgbClr val="003399"/>
                </a:solidFill>
                <a:hlinkClick r:id="rId3"/>
              </a:rPr>
              <a:t>https://youtu.be/C20EvKtdJwQ</a:t>
            </a:r>
            <a:endParaRPr lang="en-GB" dirty="0">
              <a:solidFill>
                <a:srgbClr val="003399"/>
              </a:solidFill>
            </a:endParaRPr>
          </a:p>
          <a:p>
            <a:endParaRPr lang="en-GB" dirty="0"/>
          </a:p>
          <a:p>
            <a:r>
              <a:rPr lang="en-GB" dirty="0"/>
              <a:t>You can also create excellent flashcards online or on your phone using Quizlet  which also had an app.</a:t>
            </a:r>
          </a:p>
        </p:txBody>
      </p:sp>
    </p:spTree>
    <p:extLst>
      <p:ext uri="{BB962C8B-B14F-4D97-AF65-F5344CB8AC3E}">
        <p14:creationId xmlns:p14="http://schemas.microsoft.com/office/powerpoint/2010/main" val="3366350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1485</TotalTime>
  <Words>478</Words>
  <Application>Microsoft Office PowerPoint</Application>
  <PresentationFormat>On-screen Show (4:3)</PresentationFormat>
  <Paragraphs>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Constantia</vt:lpstr>
      <vt:lpstr>Times New Roman</vt:lpstr>
      <vt:lpstr>Wingdings</vt:lpstr>
      <vt:lpstr>Wingdings 2</vt:lpstr>
      <vt:lpstr>Flow</vt:lpstr>
      <vt:lpstr>Office Theme</vt:lpstr>
      <vt:lpstr>Promoting Independence for Revision &amp; How to Support As A Parent </vt:lpstr>
      <vt:lpstr>How do you feel about the examinations? </vt:lpstr>
      <vt:lpstr>REVISION What works best?</vt:lpstr>
      <vt:lpstr>Highlighting/underlining</vt:lpstr>
      <vt:lpstr>Rereading. 3 </vt:lpstr>
      <vt:lpstr>Distributed practice. </vt:lpstr>
      <vt:lpstr>PowerPoint Presentation</vt:lpstr>
      <vt:lpstr>What sort of things should students be doing independently?</vt:lpstr>
      <vt:lpstr>Flash Cards </vt:lpstr>
      <vt:lpstr>PowerPoint Presentation</vt:lpstr>
      <vt:lpstr>Cornell Notes </vt:lpstr>
      <vt:lpstr>Dual Coding </vt:lpstr>
      <vt:lpstr>PowerPoint Presentation</vt:lpstr>
      <vt:lpstr>Resilience</vt:lpstr>
      <vt:lpstr>The Benefits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Costar</dc:creator>
  <cp:lastModifiedBy>Mr M Peters</cp:lastModifiedBy>
  <cp:revision>102</cp:revision>
  <cp:lastPrinted>2015-06-09T15:48:45Z</cp:lastPrinted>
  <dcterms:created xsi:type="dcterms:W3CDTF">1601-01-01T00:00:00Z</dcterms:created>
  <dcterms:modified xsi:type="dcterms:W3CDTF">2023-09-29T10:02:49Z</dcterms:modified>
</cp:coreProperties>
</file>