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86" d="100"/>
          <a:sy n="86"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C7AC2FB7-532E-4EB4-AD68-62EC9ABCB8F0}" type="datetimeFigureOut">
              <a:rPr lang="en-GB" smtClean="0"/>
              <a:t>13/07/2020</a:t>
            </a:fld>
            <a:endParaRPr lang="en-GB"/>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GB"/>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1E69F98C-9FF6-4D87-AE30-BCB0E01B7624}" type="slidenum">
              <a:rPr lang="en-GB" smtClean="0"/>
              <a:t>‹#›</a:t>
            </a:fld>
            <a:endParaRPr lang="en-GB"/>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9814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AC2FB7-532E-4EB4-AD68-62EC9ABCB8F0}" type="datetimeFigureOut">
              <a:rPr lang="en-GB" smtClean="0"/>
              <a:t>13/07/2020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69F98C-9FF6-4D87-AE30-BCB0E01B7624}" type="slidenum">
              <a:rPr lang="en-GB" smtClean="0"/>
              <a:t>‹#›</a:t>
            </a:fld>
            <a:endParaRPr lang="en-GB"/>
          </a:p>
        </p:txBody>
      </p:sp>
    </p:spTree>
    <p:extLst>
      <p:ext uri="{BB962C8B-B14F-4D97-AF65-F5344CB8AC3E}">
        <p14:creationId xmlns:p14="http://schemas.microsoft.com/office/powerpoint/2010/main" val="4210186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AC2FB7-532E-4EB4-AD68-62EC9ABCB8F0}" type="datetimeFigureOut">
              <a:rPr lang="en-GB" smtClean="0"/>
              <a:t>13/07/2020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69F98C-9FF6-4D87-AE30-BCB0E01B7624}" type="slidenum">
              <a:rPr lang="en-GB" smtClean="0"/>
              <a:t>‹#›</a:t>
            </a:fld>
            <a:endParaRPr lang="en-GB"/>
          </a:p>
        </p:txBody>
      </p:sp>
    </p:spTree>
    <p:extLst>
      <p:ext uri="{BB962C8B-B14F-4D97-AF65-F5344CB8AC3E}">
        <p14:creationId xmlns:p14="http://schemas.microsoft.com/office/powerpoint/2010/main" val="1949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AC2FB7-532E-4EB4-AD68-62EC9ABCB8F0}" type="datetimeFigureOut">
              <a:rPr lang="en-GB" smtClean="0"/>
              <a:t>13/07/2020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69F98C-9FF6-4D87-AE30-BCB0E01B7624}" type="slidenum">
              <a:rPr lang="en-GB" smtClean="0"/>
              <a:t>‹#›</a:t>
            </a:fld>
            <a:endParaRPr lang="en-GB"/>
          </a:p>
        </p:txBody>
      </p:sp>
    </p:spTree>
    <p:extLst>
      <p:ext uri="{BB962C8B-B14F-4D97-AF65-F5344CB8AC3E}">
        <p14:creationId xmlns:p14="http://schemas.microsoft.com/office/powerpoint/2010/main" val="163657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C7AC2FB7-532E-4EB4-AD68-62EC9ABCB8F0}" type="datetimeFigureOut">
              <a:rPr lang="en-GB" smtClean="0"/>
              <a:t>13/07/2020</a:t>
            </a:fld>
            <a:endParaRPr lang="en-GB"/>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1E69F98C-9FF6-4D87-AE30-BCB0E01B7624}" type="slidenum">
              <a:rPr lang="en-GB" smtClean="0"/>
              <a:t>‹#›</a:t>
            </a:fld>
            <a:endParaRPr lang="en-GB"/>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725518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AC2FB7-532E-4EB4-AD68-62EC9ABCB8F0}" type="datetimeFigureOut">
              <a:rPr lang="en-GB" smtClean="0"/>
              <a:t>13/07/2020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69F98C-9FF6-4D87-AE30-BCB0E01B7624}" type="slidenum">
              <a:rPr lang="en-GB" smtClean="0"/>
              <a:t>‹#›</a:t>
            </a:fld>
            <a:endParaRPr lang="en-GB"/>
          </a:p>
        </p:txBody>
      </p:sp>
    </p:spTree>
    <p:extLst>
      <p:ext uri="{BB962C8B-B14F-4D97-AF65-F5344CB8AC3E}">
        <p14:creationId xmlns:p14="http://schemas.microsoft.com/office/powerpoint/2010/main" val="856528419"/>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AC2FB7-532E-4EB4-AD68-62EC9ABCB8F0}" type="datetimeFigureOut">
              <a:rPr lang="en-GB" smtClean="0"/>
              <a:t>13/07/2020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69F98C-9FF6-4D87-AE30-BCB0E01B7624}" type="slidenum">
              <a:rPr lang="en-GB" smtClean="0"/>
              <a:t>‹#›</a:t>
            </a:fld>
            <a:endParaRPr lang="en-GB"/>
          </a:p>
        </p:txBody>
      </p:sp>
    </p:spTree>
    <p:extLst>
      <p:ext uri="{BB962C8B-B14F-4D97-AF65-F5344CB8AC3E}">
        <p14:creationId xmlns:p14="http://schemas.microsoft.com/office/powerpoint/2010/main" val="2501750257"/>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AC2FB7-532E-4EB4-AD68-62EC9ABCB8F0}" type="datetimeFigureOut">
              <a:rPr lang="en-GB" smtClean="0"/>
              <a:t>13/07/2020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69F98C-9FF6-4D87-AE30-BCB0E01B7624}" type="slidenum">
              <a:rPr lang="en-GB" smtClean="0"/>
              <a:t>‹#›</a:t>
            </a:fld>
            <a:endParaRPr lang="en-GB"/>
          </a:p>
        </p:txBody>
      </p:sp>
    </p:spTree>
    <p:extLst>
      <p:ext uri="{BB962C8B-B14F-4D97-AF65-F5344CB8AC3E}">
        <p14:creationId xmlns:p14="http://schemas.microsoft.com/office/powerpoint/2010/main" val="531390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AC2FB7-532E-4EB4-AD68-62EC9ABCB8F0}" type="datetimeFigureOut">
              <a:rPr lang="en-GB" smtClean="0"/>
              <a:t>13/07/2020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69F98C-9FF6-4D87-AE30-BCB0E01B7624}" type="slidenum">
              <a:rPr lang="en-GB" smtClean="0"/>
              <a:t>‹#›</a:t>
            </a:fld>
            <a:endParaRPr lang="en-GB"/>
          </a:p>
        </p:txBody>
      </p:sp>
    </p:spTree>
    <p:extLst>
      <p:ext uri="{BB962C8B-B14F-4D97-AF65-F5344CB8AC3E}">
        <p14:creationId xmlns:p14="http://schemas.microsoft.com/office/powerpoint/2010/main" val="2834443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051" y="6375679"/>
            <a:ext cx="1233355" cy="348462"/>
          </a:xfrm>
        </p:spPr>
        <p:txBody>
          <a:bodyPr/>
          <a:lstStyle/>
          <a:p>
            <a:fld id="{C7AC2FB7-532E-4EB4-AD68-62EC9ABCB8F0}" type="datetimeFigureOut">
              <a:rPr lang="en-GB" smtClean="0"/>
              <a:t>13/07/2020</a:t>
            </a:fld>
            <a:endParaRPr lang="en-GB"/>
          </a:p>
        </p:txBody>
      </p:sp>
      <p:sp>
        <p:nvSpPr>
          <p:cNvPr id="6" name="Footer Placeholder 5"/>
          <p:cNvSpPr>
            <a:spLocks noGrp="1"/>
          </p:cNvSpPr>
          <p:nvPr>
            <p:ph type="ftr" sz="quarter" idx="11"/>
          </p:nvPr>
        </p:nvSpPr>
        <p:spPr>
          <a:xfrm>
            <a:off x="2103620" y="6375679"/>
            <a:ext cx="3482179" cy="345796"/>
          </a:xfrm>
        </p:spPr>
        <p:txBody>
          <a:bodyPr/>
          <a:lstStyle/>
          <a:p>
            <a:endParaRPr lang="en-GB"/>
          </a:p>
        </p:txBody>
      </p:sp>
      <p:sp>
        <p:nvSpPr>
          <p:cNvPr id="7" name="Slide Number Placeholder 6"/>
          <p:cNvSpPr>
            <a:spLocks noGrp="1"/>
          </p:cNvSpPr>
          <p:nvPr>
            <p:ph type="sldNum" sz="quarter" idx="12"/>
          </p:nvPr>
        </p:nvSpPr>
        <p:spPr>
          <a:xfrm>
            <a:off x="5691014" y="6375679"/>
            <a:ext cx="1232456" cy="345796"/>
          </a:xfrm>
        </p:spPr>
        <p:txBody>
          <a:bodyPr/>
          <a:lstStyle/>
          <a:p>
            <a:fld id="{1E69F98C-9FF6-4D87-AE30-BCB0E01B7624}" type="slidenum">
              <a:rPr lang="en-GB" smtClean="0"/>
              <a:t>‹#›</a:t>
            </a:fld>
            <a:endParaRPr lang="en-GB"/>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93107142"/>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950" y="6375679"/>
            <a:ext cx="1232456" cy="348462"/>
          </a:xfrm>
        </p:spPr>
        <p:txBody>
          <a:bodyPr/>
          <a:lstStyle/>
          <a:p>
            <a:fld id="{C7AC2FB7-532E-4EB4-AD68-62EC9ABCB8F0}" type="datetimeFigureOut">
              <a:rPr lang="en-GB" smtClean="0"/>
              <a:t>13/07/2020</a:t>
            </a:fld>
            <a:endParaRPr lang="en-GB"/>
          </a:p>
        </p:txBody>
      </p:sp>
      <p:sp>
        <p:nvSpPr>
          <p:cNvPr id="6" name="Footer Placeholder 5"/>
          <p:cNvSpPr>
            <a:spLocks noGrp="1"/>
          </p:cNvSpPr>
          <p:nvPr>
            <p:ph type="ftr" sz="quarter" idx="11"/>
          </p:nvPr>
        </p:nvSpPr>
        <p:spPr>
          <a:xfrm>
            <a:off x="2103621" y="6375679"/>
            <a:ext cx="3482178" cy="345796"/>
          </a:xfrm>
        </p:spPr>
        <p:txBody>
          <a:bodyPr/>
          <a:lstStyle/>
          <a:p>
            <a:endParaRPr lang="en-GB"/>
          </a:p>
        </p:txBody>
      </p:sp>
      <p:sp>
        <p:nvSpPr>
          <p:cNvPr id="7" name="Slide Number Placeholder 6"/>
          <p:cNvSpPr>
            <a:spLocks noGrp="1"/>
          </p:cNvSpPr>
          <p:nvPr>
            <p:ph type="sldNum" sz="quarter" idx="12"/>
          </p:nvPr>
        </p:nvSpPr>
        <p:spPr>
          <a:xfrm>
            <a:off x="5687568" y="6375679"/>
            <a:ext cx="1234440" cy="345796"/>
          </a:xfrm>
        </p:spPr>
        <p:txBody>
          <a:bodyPr/>
          <a:lstStyle/>
          <a:p>
            <a:fld id="{1E69F98C-9FF6-4D87-AE30-BCB0E01B7624}" type="slidenum">
              <a:rPr lang="en-GB" smtClean="0"/>
              <a:t>‹#›</a:t>
            </a:fld>
            <a:endParaRPr lang="en-GB"/>
          </a:p>
        </p:txBody>
      </p:sp>
    </p:spTree>
    <p:extLst>
      <p:ext uri="{BB962C8B-B14F-4D97-AF65-F5344CB8AC3E}">
        <p14:creationId xmlns:p14="http://schemas.microsoft.com/office/powerpoint/2010/main" val="600421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C7AC2FB7-532E-4EB4-AD68-62EC9ABCB8F0}" type="datetimeFigureOut">
              <a:rPr lang="en-GB" smtClean="0"/>
              <a:t>13/07/2020</a:t>
            </a:fld>
            <a:endParaRPr lang="en-GB"/>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GB"/>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E69F98C-9FF6-4D87-AE30-BCB0E01B7624}" type="slidenum">
              <a:rPr lang="en-GB" smtClean="0"/>
              <a:t>‹#›</a:t>
            </a:fld>
            <a:endParaRPr lang="en-GB"/>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960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telegraph.co.uk/news/2020/06/03/blackout-tuesday-black-squares-instagra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theguardian.com/uk-news/2020/jun/08/who-was-edward-colston-and-why-was-his-bristol-statue-toppled-slave-trader-black-lives-matter-protest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theguardian.com/world/2020/jun/09/bristol-zoo-warns-may-not-recover-coronavirus-impac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telegraph.co.uk/royal-family/2020/06/22/prince-charles-says-diversity-britains-greatest-strength-pay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telegraph.co.uk/health-fitness/body/people-now-cycling-work-health-benefits-hug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bbc.co.uk/news/entertainment-arts-53302415" TargetMode="External"/><Relationship Id="rId2" Type="http://schemas.openxmlformats.org/officeDocument/2006/relationships/hyperlink" Target="https://www.theguardian.com/world/2020/jul/06/outdoor-theatre-on-cards-this-summer-but-christmas-pantos-in-doub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theguardian.com/football/2020/jul/12/police-arrest-12-year-old-boy-after-racist-messages-are-sent-to-wilfried-zah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Term 6</a:t>
            </a:r>
            <a:endParaRPr lang="en-GB" dirty="0"/>
          </a:p>
        </p:txBody>
      </p:sp>
      <p:sp>
        <p:nvSpPr>
          <p:cNvPr id="3" name="Subtitle 2"/>
          <p:cNvSpPr>
            <a:spLocks noGrp="1"/>
          </p:cNvSpPr>
          <p:nvPr>
            <p:ph type="subTitle" idx="1"/>
          </p:nvPr>
        </p:nvSpPr>
        <p:spPr/>
        <p:txBody>
          <a:bodyPr/>
          <a:lstStyle/>
          <a:p>
            <a:r>
              <a:rPr lang="en-GB" dirty="0" smtClean="0"/>
              <a:t>Wisdom Wednesday</a:t>
            </a:r>
            <a:endParaRPr lang="en-GB" dirty="0"/>
          </a:p>
        </p:txBody>
      </p:sp>
    </p:spTree>
    <p:extLst>
      <p:ext uri="{BB962C8B-B14F-4D97-AF65-F5344CB8AC3E}">
        <p14:creationId xmlns:p14="http://schemas.microsoft.com/office/powerpoint/2010/main" val="4081320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800" cap="none" dirty="0" smtClean="0"/>
              <a:t>Wednesday 3</a:t>
            </a:r>
            <a:r>
              <a:rPr lang="en-GB" sz="4800" cap="none" baseline="30000" dirty="0" smtClean="0"/>
              <a:t>rd</a:t>
            </a:r>
            <a:r>
              <a:rPr lang="en-GB" sz="4800" cap="none" dirty="0" smtClean="0"/>
              <a:t> June</a:t>
            </a:r>
            <a:br>
              <a:rPr lang="en-GB" sz="4800" cap="none" dirty="0" smtClean="0"/>
            </a:br>
            <a:r>
              <a:rPr lang="en-GB" sz="4800" cap="none" dirty="0" smtClean="0"/>
              <a:t>#</a:t>
            </a:r>
            <a:r>
              <a:rPr lang="en-GB" sz="4800" cap="none" dirty="0" err="1" smtClean="0"/>
              <a:t>blackouttuesday</a:t>
            </a:r>
            <a:endParaRPr lang="en-GB" sz="4800" cap="none" dirty="0"/>
          </a:p>
        </p:txBody>
      </p:sp>
      <p:sp>
        <p:nvSpPr>
          <p:cNvPr id="3" name="Content Placeholder 2"/>
          <p:cNvSpPr>
            <a:spLocks noGrp="1"/>
          </p:cNvSpPr>
          <p:nvPr>
            <p:ph idx="1"/>
          </p:nvPr>
        </p:nvSpPr>
        <p:spPr/>
        <p:txBody>
          <a:bodyPr/>
          <a:lstStyle/>
          <a:p>
            <a:r>
              <a:rPr lang="en-GB" dirty="0">
                <a:hlinkClick r:id="rId2"/>
              </a:rPr>
              <a:t>https://www.telegraph.co.uk/news/2020/06/03/blackout-tuesday-black-squares-instagram</a:t>
            </a:r>
            <a:r>
              <a:rPr lang="en-GB" dirty="0" smtClean="0">
                <a:hlinkClick r:id="rId2"/>
              </a:rPr>
              <a:t>/</a:t>
            </a:r>
            <a:endParaRPr lang="en-GB" dirty="0" smtClean="0"/>
          </a:p>
          <a:p>
            <a:endParaRPr lang="en-GB" dirty="0" smtClean="0"/>
          </a:p>
          <a:p>
            <a:r>
              <a:rPr lang="en-GB" dirty="0" smtClean="0"/>
              <a:t>Please read the article from The Telegraph and discuss the contents with a friend/family member and a staff member.</a:t>
            </a:r>
          </a:p>
          <a:p>
            <a:r>
              <a:rPr lang="en-GB" dirty="0" smtClean="0"/>
              <a:t>Why did </a:t>
            </a:r>
            <a:r>
              <a:rPr lang="en-GB" dirty="0" err="1" smtClean="0"/>
              <a:t>blackouttuesday</a:t>
            </a:r>
            <a:r>
              <a:rPr lang="en-GB" dirty="0" smtClean="0"/>
              <a:t> happen?</a:t>
            </a:r>
          </a:p>
          <a:p>
            <a:r>
              <a:rPr lang="en-GB" dirty="0" smtClean="0"/>
              <a:t>What are you feelings about this article?</a:t>
            </a:r>
          </a:p>
          <a:p>
            <a:r>
              <a:rPr lang="en-GB" dirty="0" smtClean="0"/>
              <a:t>Discuss your thoughts and feelings regarding this article, why do you feel the way  you do</a:t>
            </a:r>
            <a:endParaRPr lang="en-GB" dirty="0"/>
          </a:p>
        </p:txBody>
      </p:sp>
    </p:spTree>
    <p:extLst>
      <p:ext uri="{BB962C8B-B14F-4D97-AF65-F5344CB8AC3E}">
        <p14:creationId xmlns:p14="http://schemas.microsoft.com/office/powerpoint/2010/main" val="415047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cap="none" dirty="0" smtClean="0"/>
              <a:t>Wednesday 10</a:t>
            </a:r>
            <a:r>
              <a:rPr lang="en-GB" cap="none" baseline="30000" dirty="0" smtClean="0"/>
              <a:t>th</a:t>
            </a:r>
            <a:r>
              <a:rPr lang="en-GB" cap="none" dirty="0" smtClean="0"/>
              <a:t> June</a:t>
            </a:r>
            <a:br>
              <a:rPr lang="en-GB" cap="none" dirty="0" smtClean="0"/>
            </a:br>
            <a:r>
              <a:rPr lang="en-GB" cap="none" dirty="0" smtClean="0"/>
              <a:t>Protests for black lives matter</a:t>
            </a:r>
            <a:endParaRPr lang="en-GB" cap="none" dirty="0"/>
          </a:p>
        </p:txBody>
      </p:sp>
      <p:sp>
        <p:nvSpPr>
          <p:cNvPr id="3" name="Content Placeholder 2"/>
          <p:cNvSpPr>
            <a:spLocks noGrp="1"/>
          </p:cNvSpPr>
          <p:nvPr>
            <p:ph idx="1"/>
          </p:nvPr>
        </p:nvSpPr>
        <p:spPr>
          <a:xfrm>
            <a:off x="1140166" y="1874517"/>
            <a:ext cx="10178322" cy="4269805"/>
          </a:xfrm>
        </p:spPr>
        <p:txBody>
          <a:bodyPr/>
          <a:lstStyle/>
          <a:p>
            <a:pPr marL="0" indent="0">
              <a:buNone/>
            </a:pPr>
            <a:endParaRPr lang="en-GB" dirty="0"/>
          </a:p>
          <a:p>
            <a:r>
              <a:rPr lang="en-GB" dirty="0">
                <a:hlinkClick r:id="rId2"/>
              </a:rPr>
              <a:t>https://</a:t>
            </a:r>
            <a:r>
              <a:rPr lang="en-GB" dirty="0" smtClean="0">
                <a:hlinkClick r:id="rId2"/>
              </a:rPr>
              <a:t>www.theguardian.com/uk-news/2020/jun/08/who-was-edward-colston-and-why-was-his-bristol-statue-toppled-slave-trader-black-lives-matter-protests</a:t>
            </a:r>
            <a:endParaRPr lang="en-GB" dirty="0" smtClean="0"/>
          </a:p>
          <a:p>
            <a:endParaRPr lang="en-GB" dirty="0"/>
          </a:p>
          <a:p>
            <a:r>
              <a:rPr lang="en-GB" b="1" dirty="0" smtClean="0"/>
              <a:t>Please read this article and discuss the importance of its contents.</a:t>
            </a:r>
          </a:p>
          <a:p>
            <a:r>
              <a:rPr lang="en-GB" dirty="0" smtClean="0"/>
              <a:t>Who is Edward </a:t>
            </a:r>
            <a:r>
              <a:rPr lang="en-GB" dirty="0" err="1" smtClean="0"/>
              <a:t>Colston</a:t>
            </a:r>
            <a:r>
              <a:rPr lang="en-GB" dirty="0" smtClean="0"/>
              <a:t> and what did his statue represent?</a:t>
            </a:r>
          </a:p>
          <a:p>
            <a:r>
              <a:rPr lang="en-GB" dirty="0" smtClean="0"/>
              <a:t>Why did the protestors do what they did?</a:t>
            </a:r>
          </a:p>
          <a:p>
            <a:r>
              <a:rPr lang="en-GB" dirty="0" smtClean="0"/>
              <a:t>Do you agree/disagree with their actions?  Discuss your reasons.</a:t>
            </a:r>
          </a:p>
          <a:p>
            <a:r>
              <a:rPr lang="en-GB" dirty="0" smtClean="0"/>
              <a:t>Should the protestors face criminal charges for their actions?  Debate with your friends and/or family or a </a:t>
            </a:r>
            <a:r>
              <a:rPr lang="en-GB" smtClean="0"/>
              <a:t>staff member.</a:t>
            </a:r>
            <a:endParaRPr lang="en-GB" dirty="0" smtClean="0"/>
          </a:p>
          <a:p>
            <a:endParaRPr lang="en-GB" dirty="0" smtClean="0"/>
          </a:p>
          <a:p>
            <a:endParaRPr lang="en-GB" dirty="0"/>
          </a:p>
        </p:txBody>
      </p:sp>
    </p:spTree>
    <p:extLst>
      <p:ext uri="{BB962C8B-B14F-4D97-AF65-F5344CB8AC3E}">
        <p14:creationId xmlns:p14="http://schemas.microsoft.com/office/powerpoint/2010/main" val="3177162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cap="none" dirty="0" smtClean="0"/>
              <a:t>Wednesday 17</a:t>
            </a:r>
            <a:r>
              <a:rPr lang="en-GB" cap="none" baseline="30000" dirty="0" smtClean="0"/>
              <a:t>th</a:t>
            </a:r>
            <a:r>
              <a:rPr lang="en-GB" cap="none" dirty="0" smtClean="0"/>
              <a:t> June</a:t>
            </a:r>
            <a:br>
              <a:rPr lang="en-GB" cap="none" dirty="0" smtClean="0"/>
            </a:br>
            <a:r>
              <a:rPr lang="en-GB" cap="none" dirty="0" smtClean="0"/>
              <a:t>The future is looking bleak for zoos. </a:t>
            </a:r>
            <a:endParaRPr lang="en-GB" cap="none" dirty="0"/>
          </a:p>
        </p:txBody>
      </p:sp>
      <p:sp>
        <p:nvSpPr>
          <p:cNvPr id="3" name="Content Placeholder 2"/>
          <p:cNvSpPr>
            <a:spLocks noGrp="1"/>
          </p:cNvSpPr>
          <p:nvPr>
            <p:ph idx="1"/>
          </p:nvPr>
        </p:nvSpPr>
        <p:spPr/>
        <p:txBody>
          <a:bodyPr/>
          <a:lstStyle/>
          <a:p>
            <a:r>
              <a:rPr lang="en-GB" dirty="0">
                <a:hlinkClick r:id="rId2"/>
              </a:rPr>
              <a:t>https://</a:t>
            </a:r>
            <a:r>
              <a:rPr lang="en-GB" dirty="0" smtClean="0">
                <a:hlinkClick r:id="rId2"/>
              </a:rPr>
              <a:t>www.theguardian.com/world/2020/jun/09/bristol-zoo-warns-may-not-recover-coronavirus-impact</a:t>
            </a:r>
            <a:endParaRPr lang="en-GB" dirty="0" smtClean="0"/>
          </a:p>
          <a:p>
            <a:endParaRPr lang="en-GB" dirty="0"/>
          </a:p>
          <a:p>
            <a:r>
              <a:rPr lang="en-GB" dirty="0" smtClean="0"/>
              <a:t>Covid19 has impacted every single person in one way or another but it has been recognised that we are not the only ones that are being affected.  The welfare and the future of animals in zoos, as well as rescue centres, are being impacted due to the decrease in visitors and lack of funds.</a:t>
            </a:r>
          </a:p>
          <a:p>
            <a:r>
              <a:rPr lang="en-GB" dirty="0" smtClean="0"/>
              <a:t>Read the article and discuss with a friend, family member or a staff member a variety of solutions that could be put in place to save </a:t>
            </a:r>
            <a:r>
              <a:rPr lang="en-GB" smtClean="0"/>
              <a:t>these animals.</a:t>
            </a:r>
            <a:endParaRPr lang="en-GB" dirty="0" smtClean="0"/>
          </a:p>
          <a:p>
            <a:endParaRPr lang="en-GB" dirty="0"/>
          </a:p>
        </p:txBody>
      </p:sp>
    </p:spTree>
    <p:extLst>
      <p:ext uri="{BB962C8B-B14F-4D97-AF65-F5344CB8AC3E}">
        <p14:creationId xmlns:p14="http://schemas.microsoft.com/office/powerpoint/2010/main" val="2330632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5400" cap="none" dirty="0" smtClean="0"/>
              <a:t>Wednesday 24</a:t>
            </a:r>
            <a:r>
              <a:rPr lang="en-GB" sz="5400" cap="none" baseline="30000" dirty="0" smtClean="0"/>
              <a:t>th</a:t>
            </a:r>
            <a:r>
              <a:rPr lang="en-GB" sz="5400" cap="none" dirty="0" smtClean="0"/>
              <a:t> </a:t>
            </a:r>
            <a:r>
              <a:rPr lang="en-GB" sz="5400" cap="none" dirty="0"/>
              <a:t>J</a:t>
            </a:r>
            <a:r>
              <a:rPr lang="en-GB" sz="5400" cap="none" dirty="0" smtClean="0"/>
              <a:t>une </a:t>
            </a:r>
            <a:br>
              <a:rPr lang="en-GB" sz="5400" cap="none" dirty="0" smtClean="0"/>
            </a:br>
            <a:r>
              <a:rPr lang="en-GB" sz="5400" cap="none" dirty="0" smtClean="0"/>
              <a:t>Diversity</a:t>
            </a:r>
            <a:endParaRPr lang="en-GB" sz="5400" cap="none" dirty="0"/>
          </a:p>
        </p:txBody>
      </p:sp>
      <p:sp>
        <p:nvSpPr>
          <p:cNvPr id="3" name="Content Placeholder 2"/>
          <p:cNvSpPr>
            <a:spLocks noGrp="1"/>
          </p:cNvSpPr>
          <p:nvPr>
            <p:ph idx="1"/>
          </p:nvPr>
        </p:nvSpPr>
        <p:spPr/>
        <p:txBody>
          <a:bodyPr/>
          <a:lstStyle/>
          <a:p>
            <a:r>
              <a:rPr lang="en-GB" dirty="0">
                <a:hlinkClick r:id="rId2"/>
              </a:rPr>
              <a:t>https://www.telegraph.co.uk/royal-family/2020/06/22/prince-charles-says-diversity-britains-greatest-strength-pays</a:t>
            </a:r>
            <a:r>
              <a:rPr lang="en-GB" dirty="0" smtClean="0">
                <a:hlinkClick r:id="rId2"/>
              </a:rPr>
              <a:t>/</a:t>
            </a:r>
            <a:endParaRPr lang="en-GB" dirty="0" smtClean="0"/>
          </a:p>
          <a:p>
            <a:r>
              <a:rPr lang="en-GB" dirty="0" smtClean="0"/>
              <a:t>Read the article and discuss with a friend, family member of a member of staff at school.</a:t>
            </a:r>
            <a:endParaRPr lang="en-GB" dirty="0"/>
          </a:p>
          <a:p>
            <a:r>
              <a:rPr lang="en-GB" dirty="0" smtClean="0"/>
              <a:t>Why is diversity important?</a:t>
            </a:r>
          </a:p>
          <a:p>
            <a:r>
              <a:rPr lang="en-GB" dirty="0" smtClean="0"/>
              <a:t>How can we promote diversity further within schools/society?</a:t>
            </a:r>
          </a:p>
          <a:p>
            <a:pPr marL="0" indent="0">
              <a:buNone/>
            </a:pPr>
            <a:endParaRPr lang="en-GB" dirty="0" smtClean="0"/>
          </a:p>
          <a:p>
            <a:endParaRPr lang="en-GB" dirty="0"/>
          </a:p>
        </p:txBody>
      </p:sp>
    </p:spTree>
    <p:extLst>
      <p:ext uri="{BB962C8B-B14F-4D97-AF65-F5344CB8AC3E}">
        <p14:creationId xmlns:p14="http://schemas.microsoft.com/office/powerpoint/2010/main" val="3091000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cap="none" dirty="0" smtClean="0"/>
              <a:t>Wisdom Weekly</a:t>
            </a:r>
            <a:br>
              <a:rPr lang="en-GB" cap="none" dirty="0" smtClean="0"/>
            </a:br>
            <a:r>
              <a:rPr lang="en-GB" cap="none" dirty="0" smtClean="0"/>
              <a:t>Week 5</a:t>
            </a:r>
            <a:br>
              <a:rPr lang="en-GB" cap="none" dirty="0" smtClean="0"/>
            </a:br>
            <a:endParaRPr lang="en-GB" cap="none" dirty="0"/>
          </a:p>
        </p:txBody>
      </p:sp>
      <p:sp>
        <p:nvSpPr>
          <p:cNvPr id="3" name="Content Placeholder 2"/>
          <p:cNvSpPr>
            <a:spLocks noGrp="1"/>
          </p:cNvSpPr>
          <p:nvPr>
            <p:ph idx="1"/>
          </p:nvPr>
        </p:nvSpPr>
        <p:spPr/>
        <p:txBody>
          <a:bodyPr/>
          <a:lstStyle/>
          <a:p>
            <a:r>
              <a:rPr lang="en-GB" dirty="0">
                <a:hlinkClick r:id="rId2"/>
              </a:rPr>
              <a:t>https://www.telegraph.co.uk/health-fitness/body/people-now-cycling-work-health-benefits-huge</a:t>
            </a:r>
            <a:r>
              <a:rPr lang="en-GB" dirty="0" smtClean="0">
                <a:hlinkClick r:id="rId2"/>
              </a:rPr>
              <a:t>/</a:t>
            </a:r>
            <a:endParaRPr lang="en-GB" dirty="0" smtClean="0"/>
          </a:p>
          <a:p>
            <a:endParaRPr lang="en-GB" dirty="0"/>
          </a:p>
          <a:p>
            <a:r>
              <a:rPr lang="en-GB" dirty="0" smtClean="0"/>
              <a:t>Read the article and discuss the benefits of people cycling more often.  Think about mental health, physical health and the impact on the environment.</a:t>
            </a:r>
          </a:p>
          <a:p>
            <a:r>
              <a:rPr lang="en-GB" dirty="0" smtClean="0"/>
              <a:t>What have you been doing to keep fit during the last 3 months?  Have you tried something new or have you rediscovered a form of exercise?</a:t>
            </a:r>
          </a:p>
          <a:p>
            <a:pPr marL="0" indent="0">
              <a:buNone/>
            </a:pPr>
            <a:endParaRPr lang="en-GB" dirty="0" smtClean="0"/>
          </a:p>
          <a:p>
            <a:endParaRPr lang="en-GB" dirty="0" smtClean="0"/>
          </a:p>
          <a:p>
            <a:endParaRPr lang="en-GB" dirty="0"/>
          </a:p>
        </p:txBody>
      </p:sp>
    </p:spTree>
    <p:extLst>
      <p:ext uri="{BB962C8B-B14F-4D97-AF65-F5344CB8AC3E}">
        <p14:creationId xmlns:p14="http://schemas.microsoft.com/office/powerpoint/2010/main" val="4067226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cap="none" dirty="0" smtClean="0"/>
              <a:t>Wisdom Weekly</a:t>
            </a:r>
            <a:br>
              <a:rPr lang="en-GB" cap="none" dirty="0" smtClean="0"/>
            </a:br>
            <a:r>
              <a:rPr lang="en-GB" cap="none" dirty="0" smtClean="0"/>
              <a:t>Week 6</a:t>
            </a:r>
            <a:endParaRPr lang="en-GB" cap="none" dirty="0"/>
          </a:p>
        </p:txBody>
      </p:sp>
      <p:sp>
        <p:nvSpPr>
          <p:cNvPr id="3" name="Content Placeholder 2"/>
          <p:cNvSpPr>
            <a:spLocks noGrp="1"/>
          </p:cNvSpPr>
          <p:nvPr>
            <p:ph idx="1"/>
          </p:nvPr>
        </p:nvSpPr>
        <p:spPr/>
        <p:txBody>
          <a:bodyPr>
            <a:normAutofit/>
          </a:bodyPr>
          <a:lstStyle/>
          <a:p>
            <a:r>
              <a:rPr lang="en-GB" dirty="0">
                <a:hlinkClick r:id="rId2"/>
              </a:rPr>
              <a:t>https://</a:t>
            </a:r>
            <a:r>
              <a:rPr lang="en-GB" dirty="0" smtClean="0">
                <a:hlinkClick r:id="rId2"/>
              </a:rPr>
              <a:t>www.theguardian.com/world/2020/jul/06/outdoor-theatre-on-cards-this-summer-but-christmas-pantos-in-doubt</a:t>
            </a:r>
            <a:endParaRPr lang="en-GB" dirty="0" smtClean="0"/>
          </a:p>
          <a:p>
            <a:r>
              <a:rPr lang="en-GB" dirty="0" smtClean="0">
                <a:hlinkClick r:id="rId3"/>
              </a:rPr>
              <a:t>https</a:t>
            </a:r>
            <a:r>
              <a:rPr lang="en-GB" dirty="0">
                <a:hlinkClick r:id="rId3"/>
              </a:rPr>
              <a:t>://</a:t>
            </a:r>
            <a:r>
              <a:rPr lang="en-GB" dirty="0" smtClean="0">
                <a:hlinkClick r:id="rId3"/>
              </a:rPr>
              <a:t>www.bbc.co.uk/news/entertainment-arts-53302415</a:t>
            </a:r>
            <a:endParaRPr lang="en-GB" dirty="0" smtClean="0"/>
          </a:p>
          <a:p>
            <a:r>
              <a:rPr lang="en-GB" dirty="0" smtClean="0"/>
              <a:t>As the government begins to ease some of the restrictions, it is becoming apparent that financial support is needed in many areas.  One of these </a:t>
            </a:r>
            <a:r>
              <a:rPr lang="en-GB" smtClean="0"/>
              <a:t>areas is </a:t>
            </a:r>
            <a:r>
              <a:rPr lang="en-GB" dirty="0" smtClean="0"/>
              <a:t>the arts section.  Musicals, gigs, and theatre productions are still facing great uncertainty due to social distancing.</a:t>
            </a:r>
          </a:p>
          <a:p>
            <a:r>
              <a:rPr lang="en-GB" dirty="0" smtClean="0"/>
              <a:t>Read through the articles and discuss what issues the arts are still facing.  </a:t>
            </a:r>
          </a:p>
          <a:p>
            <a:r>
              <a:rPr lang="en-GB" dirty="0" smtClean="0"/>
              <a:t>What action would you advise the government to take to help ease the financial burden companies face?</a:t>
            </a:r>
            <a:endParaRPr lang="en-GB" dirty="0"/>
          </a:p>
        </p:txBody>
      </p:sp>
    </p:spTree>
    <p:extLst>
      <p:ext uri="{BB962C8B-B14F-4D97-AF65-F5344CB8AC3E}">
        <p14:creationId xmlns:p14="http://schemas.microsoft.com/office/powerpoint/2010/main" val="2077389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cap="none" dirty="0" smtClean="0"/>
              <a:t>Wisdom Weekly</a:t>
            </a:r>
            <a:br>
              <a:rPr lang="en-GB" cap="none" dirty="0" smtClean="0"/>
            </a:br>
            <a:r>
              <a:rPr lang="en-GB" cap="none" dirty="0"/>
              <a:t>W</a:t>
            </a:r>
            <a:r>
              <a:rPr lang="en-GB" cap="none" dirty="0" smtClean="0"/>
              <a:t>eek 7</a:t>
            </a:r>
            <a:endParaRPr lang="en-GB" cap="none" dirty="0"/>
          </a:p>
        </p:txBody>
      </p:sp>
      <p:sp>
        <p:nvSpPr>
          <p:cNvPr id="3" name="Content Placeholder 2"/>
          <p:cNvSpPr>
            <a:spLocks noGrp="1"/>
          </p:cNvSpPr>
          <p:nvPr>
            <p:ph idx="1"/>
          </p:nvPr>
        </p:nvSpPr>
        <p:spPr/>
        <p:txBody>
          <a:bodyPr/>
          <a:lstStyle/>
          <a:p>
            <a:r>
              <a:rPr lang="en-GB" dirty="0">
                <a:hlinkClick r:id="rId2"/>
              </a:rPr>
              <a:t>https://</a:t>
            </a:r>
            <a:r>
              <a:rPr lang="en-GB" dirty="0" smtClean="0">
                <a:hlinkClick r:id="rId2"/>
              </a:rPr>
              <a:t>www.theguardian.com/football/2020/jul/12/police-arrest-12-year-old-boy-after-racist-messages-are-sent-to-wilfried-zaha</a:t>
            </a:r>
            <a:endParaRPr lang="en-GB" dirty="0" smtClean="0"/>
          </a:p>
          <a:p>
            <a:r>
              <a:rPr lang="en-GB" dirty="0" smtClean="0"/>
              <a:t>Read and discuss this article.</a:t>
            </a:r>
          </a:p>
          <a:p>
            <a:r>
              <a:rPr lang="en-GB" dirty="0" smtClean="0"/>
              <a:t>What were your initial feelings about this?</a:t>
            </a:r>
          </a:p>
          <a:p>
            <a:r>
              <a:rPr lang="en-GB" dirty="0" smtClean="0"/>
              <a:t>What do you think could be done to educate people about racism?</a:t>
            </a:r>
          </a:p>
          <a:p>
            <a:r>
              <a:rPr lang="en-GB" dirty="0" smtClean="0"/>
              <a:t>Do you think arresting the 12 year old boy </a:t>
            </a:r>
            <a:r>
              <a:rPr lang="en-GB" smtClean="0"/>
              <a:t>was enough?</a:t>
            </a:r>
            <a:endParaRPr lang="en-GB" dirty="0" smtClean="0"/>
          </a:p>
          <a:p>
            <a:endParaRPr lang="en-GB" dirty="0"/>
          </a:p>
        </p:txBody>
      </p:sp>
    </p:spTree>
    <p:extLst>
      <p:ext uri="{BB962C8B-B14F-4D97-AF65-F5344CB8AC3E}">
        <p14:creationId xmlns:p14="http://schemas.microsoft.com/office/powerpoint/2010/main" val="3195138826"/>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59</TotalTime>
  <Words>460</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Gill Sans MT</vt:lpstr>
      <vt:lpstr>Impact</vt:lpstr>
      <vt:lpstr>Badge</vt:lpstr>
      <vt:lpstr>Term 6</vt:lpstr>
      <vt:lpstr>Wednesday 3rd June #blackouttuesday</vt:lpstr>
      <vt:lpstr>Wednesday 10th June Protests for black lives matter</vt:lpstr>
      <vt:lpstr>Wednesday 17th June The future is looking bleak for zoos. </vt:lpstr>
      <vt:lpstr>Wednesday 24th June  Diversity</vt:lpstr>
      <vt:lpstr>Wisdom Weekly Week 5 </vt:lpstr>
      <vt:lpstr>Wisdom Weekly Week 6</vt:lpstr>
      <vt:lpstr>Wisdom Weekly Week 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 6</dc:title>
  <dc:creator>Gemma Dodsworth</dc:creator>
  <cp:lastModifiedBy>Miss G Dodsworth</cp:lastModifiedBy>
  <cp:revision>11</cp:revision>
  <dcterms:created xsi:type="dcterms:W3CDTF">2020-06-03T10:11:47Z</dcterms:created>
  <dcterms:modified xsi:type="dcterms:W3CDTF">2020-07-13T09:01:24Z</dcterms:modified>
</cp:coreProperties>
</file>