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89" autoAdjust="0"/>
    <p:restoredTop sz="94660"/>
  </p:normalViewPr>
  <p:slideViewPr>
    <p:cSldViewPr snapToGrid="0">
      <p:cViewPr>
        <p:scale>
          <a:sx n="100" d="100"/>
          <a:sy n="100" d="100"/>
        </p:scale>
        <p:origin x="72" y="-1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453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19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308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636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60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490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65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26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34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73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207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CF4E7-3220-4A77-A43E-472EB8D6F384}" type="datetimeFigureOut">
              <a:rPr lang="en-GB" smtClean="0"/>
              <a:t>14/12/2023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26FBE-AE57-4563-B715-9D6712C600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622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RSHE Construct Plan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09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079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45612"/>
              </p:ext>
            </p:extLst>
          </p:nvPr>
        </p:nvGraphicFramePr>
        <p:xfrm>
          <a:off x="182878" y="138752"/>
          <a:ext cx="11693565" cy="580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247224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509824">
                  <a:extLst>
                    <a:ext uri="{9D8B030D-6E8A-4147-A177-3AD203B41FA5}">
                      <a16:colId xmlns:a16="http://schemas.microsoft.com/office/drawing/2014/main" val="3045203643"/>
                    </a:ext>
                  </a:extLst>
                </a:gridCol>
                <a:gridCol w="1575467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7 Construct 1: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Transition and building relationships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Transition and values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 are the Ruskin values and how can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</a:rPr>
                        <a:t> we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 embody them?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Transition to secondary school – fears/concerns – links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</a:rPr>
                        <a:t> with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 mental health/happiness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values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characteristics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(PD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</a:rPr>
                        <a:t>Values in relationships (Y8 PSHE and PD Days).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Expectations in relationships, consent and coercion (Y9 PSHE and PD Days).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>
                          <a:solidFill>
                            <a:schemeClr val="tx1"/>
                          </a:solidFill>
                          <a:effectLst/>
                        </a:rPr>
                        <a:t>How to make friendships</a:t>
                      </a:r>
                      <a:endParaRPr lang="en-GB" sz="105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</a:rPr>
                        <a:t> are the f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eatures of healthy friendships (including online)?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</a:rPr>
                        <a:t> are examples of t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ypical behaviour within respectful relationships?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 to do if a friendship/relationship causes unhappiness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relationship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compromise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Making friends after school (Y12 PD time).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>
                          <a:solidFill>
                            <a:schemeClr val="tx1"/>
                          </a:solidFill>
                          <a:effectLst/>
                        </a:rPr>
                        <a:t>Building trust</a:t>
                      </a:r>
                      <a:endParaRPr lang="en-GB" sz="105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 is trust?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How do you build trust?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 can undermine trust and how to spot this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R10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self esteem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toxic relationship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 in friendships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+mn-lt"/>
                        </a:rPr>
                        <a:t>Values in relationships (Y8 PSHE and PD Days).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>
                          <a:solidFill>
                            <a:schemeClr val="tx1"/>
                          </a:solidFill>
                          <a:effectLst/>
                        </a:rPr>
                        <a:t>Respecting boundaries</a:t>
                      </a:r>
                      <a:endParaRPr lang="en-GB" sz="105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Respecting privacy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Respecting boundaries (physical and otherwise)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Giving and withdrawing consent (e.g. changing one's mind).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intimacy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peer pressure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boundaries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contraception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Trust and respect in friendships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+mn-lt"/>
                        </a:rPr>
                        <a:t>Values in relationships (Y8 PSHE and PD Days).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>
                          <a:solidFill>
                            <a:schemeClr val="tx1"/>
                          </a:solidFill>
                          <a:effectLst/>
                        </a:rPr>
                        <a:t>Dealing with conflict</a:t>
                      </a:r>
                      <a:endParaRPr lang="en-GB" sz="105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How conflict and disagreement within friendships/relationships can be resolved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What</a:t>
                      </a:r>
                      <a:r>
                        <a:rPr lang="de-DE" sz="1050" baseline="0" dirty="0">
                          <a:solidFill>
                            <a:schemeClr val="tx1"/>
                          </a:solidFill>
                          <a:effectLst/>
                        </a:rPr>
                        <a:t> are the b</a:t>
                      </a: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enefits of successfully resolved conflict?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R19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conflict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compromise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Respecting boundaries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How to deal with the breakdown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of a relationship (Y8 PSHE and PD Days).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Bullying and banter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What is bullying and what is banter?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Bystander intervention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Bullying scenarios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Responses to bullying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R39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bullying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banter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bystander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Features of healthy friendships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Peer influence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(Y9 and Y11 PD Days).</a:t>
                      </a:r>
                    </a:p>
                    <a:p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Bullying (Y12 PD time and PD days).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249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6604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157519"/>
              </p:ext>
            </p:extLst>
          </p:nvPr>
        </p:nvGraphicFramePr>
        <p:xfrm>
          <a:off x="182878" y="138752"/>
          <a:ext cx="11693565" cy="654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131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29083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566201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541721">
                  <a:extLst>
                    <a:ext uri="{9D8B030D-6E8A-4147-A177-3AD203B41FA5}">
                      <a16:colId xmlns:a16="http://schemas.microsoft.com/office/drawing/2014/main" val="2992339324"/>
                    </a:ext>
                  </a:extLst>
                </a:gridCol>
                <a:gridCol w="1286539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473472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7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2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Health</a:t>
                      </a: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</a:rPr>
                        <a:t> and Puberty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Maintaining physical</a:t>
                      </a:r>
                      <a:r>
                        <a:rPr lang="de-DE" sz="1050" baseline="0" dirty="0">
                          <a:solidFill>
                            <a:schemeClr val="tx1"/>
                          </a:solidFill>
                          <a:effectLst/>
                        </a:rPr>
                        <a:t> health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activity (including recommended physical activity for teenagers and adults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as well as tips for incorporating it into day to day life).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link between physical activity and positive mental well-being and what strategies allow us to maintain positive mental health through physical activity?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H18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Well-being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Dopamine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</a:rPr>
                        <a:t>Sleep and diet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Basic nutrition and balanced meals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Healthy choices/'swaps'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Ideal quantities of sleep for different ages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meant by good/poor quality sleep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sleep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Strategies for a good quality sleep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 of poor sleep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 of device use on sleep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Nutrition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Balanced diet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REM sleep</a:t>
                      </a:r>
                    </a:p>
                    <a:p>
                      <a:r>
                        <a:rPr lang="en-GB" sz="1100" b="0">
                          <a:solidFill>
                            <a:schemeClr val="tx1"/>
                          </a:solidFill>
                        </a:rPr>
                        <a:t>Maslow’s</a:t>
                      </a:r>
                      <a:r>
                        <a:rPr lang="en-GB" sz="1100" b="0" baseline="0">
                          <a:solidFill>
                            <a:schemeClr val="tx1"/>
                          </a:solidFill>
                        </a:rPr>
                        <a:t> h</a:t>
                      </a:r>
                      <a:r>
                        <a:rPr lang="en-GB" sz="1100" b="0">
                          <a:solidFill>
                            <a:schemeClr val="tx1"/>
                          </a:solidFill>
                        </a:rPr>
                        <a:t>ierarchy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Dopamine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Personal responsibility for health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Links between inactivity and ill health (including cancer and cardio-vascular)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maintaining a healthy weight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 benefits of a good diet (minimising cancer and tooth decay risks)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Healthy fats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Puberty</a:t>
                      </a:r>
                      <a:r>
                        <a:rPr lang="de-DE" sz="1050" baseline="0" dirty="0">
                          <a:solidFill>
                            <a:schemeClr val="tx1"/>
                          </a:solidFill>
                          <a:effectLst/>
                        </a:rPr>
                        <a:t> and menstruation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Signs of puberty in boys and girls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definitions (e.g. period, intersex, ovaries, testes etc.)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the penis and vulva/vagina (size, appearance, key parts etc.)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Typical' cycle length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Reasons for irregular cycles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Variety of period products available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Heavy bleeding (and what constitutes this)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Managing menstrual cramps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patterns of bleeding may change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it may be necessary to seek help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Vulva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Vagina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Penis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Ovaries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Testes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Intersex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Period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Menstrual cycle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Fertility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Menopause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1009410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de-DE" sz="1050" dirty="0">
                          <a:solidFill>
                            <a:schemeClr val="tx1"/>
                          </a:solidFill>
                          <a:effectLst/>
                        </a:rPr>
                        <a:t>Contraception and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Parenthood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Purpose of contraception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Range of contraception types (including emergency contraception)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R33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Contraception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Emergency contraception 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STIs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STDs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06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852256"/>
              </p:ext>
            </p:extLst>
          </p:nvPr>
        </p:nvGraphicFramePr>
        <p:xfrm>
          <a:off x="151347" y="0"/>
          <a:ext cx="11693565" cy="6819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619364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552353">
                  <a:extLst>
                    <a:ext uri="{9D8B030D-6E8A-4147-A177-3AD203B41FA5}">
                      <a16:colId xmlns:a16="http://schemas.microsoft.com/office/drawing/2014/main" val="257517022"/>
                    </a:ext>
                  </a:extLst>
                </a:gridCol>
                <a:gridCol w="1222744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473472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7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3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Positive Relationships</a:t>
                      </a: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</a:rPr>
                        <a:t> and Diversity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Forced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marriage and FGM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Clear definition of forced marriage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Distinction between 'arranged' and 'forced' marriage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to do if you suspect, or feel like you are vulnerable to, forced marriage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FGM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FGM happens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Effects of FGM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 is most at risk of FGM?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Signs of FGM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to do if you are worried about FGM (worried for yourself or others)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Culture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Female Genital Mutilation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Forced marriage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Arranged marriage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468864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Stereotypes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prejudice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of stereotypes causing prejudice (e.g. certain careers for women only, therefore limiting the jobs people think they are capable of)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Respecting individuality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Unfairness and damaging nature of applying stereotypes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Everyone's entitlement to respect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to society of respect and tolerance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 and self-help for those who are victims of stereotyping/bullying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R40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Equality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Prejudice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Diversity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Stereotypes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Tolerance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Hate crime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LGBTQ+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discrimination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Equalities Act 2010 (and protected characteristics)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Discrimination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LGBTQ+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Equality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Prejudice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Protected characteristics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Homophobia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discrimination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Equalities Act 2010 (and protected characteristics)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veryone's entitlement to respect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to society of respect and tolerance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Advice and self-help for those who are victims of stereotyping/bullying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Discrimination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Homophobia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Biphobia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Racism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Discrimination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Racism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Privilege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Disabilities and faith prejudice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Disabilities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Ableism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2981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861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627594"/>
              </p:ext>
            </p:extLst>
          </p:nvPr>
        </p:nvGraphicFramePr>
        <p:xfrm>
          <a:off x="182878" y="138752"/>
          <a:ext cx="11693565" cy="6688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735203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564105">
                  <a:extLst>
                    <a:ext uri="{9D8B030D-6E8A-4147-A177-3AD203B41FA5}">
                      <a16:colId xmlns:a16="http://schemas.microsoft.com/office/drawing/2014/main" val="2566911417"/>
                    </a:ext>
                  </a:extLst>
                </a:gridCol>
                <a:gridCol w="1033207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8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Respectful Relationships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Values in relationships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the positive features of safe relationships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that there may be disagreements and arguments which are common in a relationship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R23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Consensual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Values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Disagreement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Healthy friendships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Managing romantic feelings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and controlling emerging romantic feelings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respectfully act on feelings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deal with rejection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Attraction (caused by sex hormones)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 to body image and social behaviour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R18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Testosterone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Oestrogen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Attraction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Values in relationships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Respecting boundaries in relationships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Respecting privacy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Respecting boundaries (physical and otherwise)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Boundaries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Privacy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Personal space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Respecting boundaries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Consent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Reminder: The laws regarding sexual consent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'statutory rape'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 person seeking consent must have taken reasonable steps to gain consent (e.g. asking both before and during sex)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other person must have freedom to consent (freedom to say yes/no) and 'capacity' to consent (ability)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seek help/support for issues around sexual consent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to expect if you do report concerns - your rights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consent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Statutory rape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Withdrawing consent 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Giving and withdrawing consent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Sending explicit images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an 'indecent' image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Criminality of taking/streaming/possessing indecent (sexual) images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Taking/Creating images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images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Storing images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Requesting images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R30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Indecent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Explicit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Respecting boundaries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Breakdown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of relationships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conflict and disagreement within friendships/relationships can be resolved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successfully resolved conflict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Why/how relationships might end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on' and mature responses to relationships that may end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Damaging nature of trying to maintain an unwanted friendship / relationship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Conflict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Resolve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Reconciliation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Dealing with conflict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06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6083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021339"/>
              </p:ext>
            </p:extLst>
          </p:nvPr>
        </p:nvGraphicFramePr>
        <p:xfrm>
          <a:off x="182878" y="138752"/>
          <a:ext cx="11863810" cy="6291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929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169520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327991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831116">
                  <a:extLst>
                    <a:ext uri="{9D8B030D-6E8A-4147-A177-3AD203B41FA5}">
                      <a16:colId xmlns:a16="http://schemas.microsoft.com/office/drawing/2014/main" val="2081033036"/>
                    </a:ext>
                  </a:extLst>
                </a:gridCol>
                <a:gridCol w="1390344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57772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57772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546922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1447904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8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2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 Drugs, alcohol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, smoking and safety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Drugs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drugs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Stimulants and depressants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Risks associated – legal/physical/mental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to seek help and advice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Overview of common recreational drug types, and their status within the law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General risks associated with recreational drug use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R20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Chemical balance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Addiction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Stimulant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Depressant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Come down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Overdose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Withdrawal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1352912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Alcohol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General overview of alcohol (what it is, effects etc.)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'low risk' drinking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Units of alcohol (guidance and NHS advice)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Impact of drinking on pregnancy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Binge drinking and risky behaviours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Alcohol poisoning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Links between alcohol misuse and serious illness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R20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Addiction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Liver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Binge drinking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Mental health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health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Alcohol poisoning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Alcohol Foetal Syndrome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962871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Smoking and vaping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Links to serious health problems (e.g. lung cancer)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Risks of other types of tobacco use (e.g. chewing tobacco)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Vaping and E-Cigarettes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stopping smoking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to seek help and advice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H29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Nicotine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Addiction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Passive smoking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Vaping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Carcinogen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63951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Peer pressure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and being aware of peer pressure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make informed decisions when under pressure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to seek suppport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Peer pressure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Toxic friends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962871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Gangs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knife crime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Legal consequences of carrying a weapon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coerced/pressured and recognising this in others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de-DE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Risks associated with gangs and organised crime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Coercion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Pressure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Gang culture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6852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800487"/>
              </p:ext>
            </p:extLst>
          </p:nvPr>
        </p:nvGraphicFramePr>
        <p:xfrm>
          <a:off x="182878" y="138752"/>
          <a:ext cx="11693565" cy="4776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247224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714898">
                  <a:extLst>
                    <a:ext uri="{9D8B030D-6E8A-4147-A177-3AD203B41FA5}">
                      <a16:colId xmlns:a16="http://schemas.microsoft.com/office/drawing/2014/main" val="1547628205"/>
                    </a:ext>
                  </a:extLst>
                </a:gridCol>
                <a:gridCol w="1370393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8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3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 The Digital World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Digital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footprint and online safety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digital footprint (including record of websites visited and social media activity)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Trace visibility (e.g. future employers, scammers etc.)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respectful online to others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Expectations of behaviour online as equivalent to offline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Digital footprint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Cyber stalking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Cyber bullying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Password theft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Online relationships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when our interactions with friends online become problematic (e.g. conflict online)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time spent online affects real relationships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definition of 'catfishing' (impersonating or highly exaggerating online identities)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 people 'catfish'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'catfishing' becomes a problem - for impersonator and victim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an online impersonator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Cyber bullying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Conflict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Catfish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Paedophile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Impersonating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Challenging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extremism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 viewing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Deciding what information to trust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Careful choice of accounts to follow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L26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Critique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Extremism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Grooming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Radicalisation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Propaganda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Online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influences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activity used by companies to influence behaviour (targeted advertising)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Critical viewing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Targeted search engine results and cookies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Deciding what information to trust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H32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Propaganda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Targeted advertising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Cookies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Manipulation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British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Values (PD Days, PD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Challenging extremism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8892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967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173149"/>
              </p:ext>
            </p:extLst>
          </p:nvPr>
        </p:nvGraphicFramePr>
        <p:xfrm>
          <a:off x="182878" y="138752"/>
          <a:ext cx="11693565" cy="6516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430403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531719">
                  <a:extLst>
                    <a:ext uri="{9D8B030D-6E8A-4147-A177-3AD203B41FA5}">
                      <a16:colId xmlns:a16="http://schemas.microsoft.com/office/drawing/2014/main" val="4025314188"/>
                    </a:ext>
                  </a:extLst>
                </a:gridCol>
                <a:gridCol w="1370393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9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 Dangerous Relationships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Values and expectations in relationships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Characteristics of a healthy intimate relationship (e.g. mutual respect, consent, shared interests and values etc.)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Importance of mutual respect in relationships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Characteristics of good communication within relationships (e.g. expressing thoughts and feelings freely)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Healthy discussions about sex, and choosing whether or not to have sex without pressure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Intimacy without sex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R32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Values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Intimacy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Respect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Communication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Ruskin values (PD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</a:rPr>
                        <a:t> time)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Consent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Reminder: The laws regarding sexual consent Definition of 'statutory rape'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 person seeking consent must have taken reasonable steps to gain consent (e.g. asking both before and during sex)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other person must have freedom to consent (freedom to say yes/no) and 'capacity' to consent (ability)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Statutory rape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Withdrawing consent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Capacity to give consent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Grooming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definition of 'grooming', 'exploitation' and 'coercion'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Specific laws relating to these terms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Seeking support and reporting concerns in response to grooming, exploitation and coercion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Grooming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Exploitation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Coercion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Manipulation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Harassment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stalking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Stalking, harassment and blackmail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Specific laws relating to these terms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Stalking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Harassment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Blackmail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 sexual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exploitation 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and examples of 'sexual coercion'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when a consensual sexual relationship becomes sexually coercive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Warning signs of CSE in other people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Where to access support for yourself/other people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coercion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Statutory rape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Sexual harassment and abuse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Assault and sexual assault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Occurrence within different contexts (e.g. online, school, workplace etc.)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Actions that constitute sexually violent acts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Links to, and definition of, consent (in the context of sexual violence)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respond (e.g. police, trusted adult, </a:t>
                      </a:r>
                      <a:r>
                        <a:rPr lang="en-GB" sz="105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Childline</a:t>
                      </a: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etc.)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R37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assault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abuse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Sexual violence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Intimidation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06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5966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991814"/>
              </p:ext>
            </p:extLst>
          </p:nvPr>
        </p:nvGraphicFramePr>
        <p:xfrm>
          <a:off x="182878" y="138752"/>
          <a:ext cx="11693565" cy="6743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151531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810591">
                  <a:extLst>
                    <a:ext uri="{9D8B030D-6E8A-4147-A177-3AD203B41FA5}">
                      <a16:colId xmlns:a16="http://schemas.microsoft.com/office/drawing/2014/main" val="1361719380"/>
                    </a:ext>
                  </a:extLst>
                </a:gridCol>
                <a:gridCol w="1370393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9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2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 Challenges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and Resilience 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Resilience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challenging circumstances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Recognising triggers of stress/anxiety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to be resilient in the face of challenges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228600" algn="l"/>
                        </a:tabLst>
                      </a:pP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H8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Resilience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Stress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Anxiety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Challenges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Trigger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Body</a:t>
                      </a:r>
                      <a:r>
                        <a:rPr lang="en-GB" sz="1050" baseline="0" dirty="0"/>
                        <a:t> image and the media </a:t>
                      </a:r>
                      <a:endParaRPr lang="en-GB" sz="1050" dirty="0"/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image definition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Perception of own body, and thoughts and feelings in response to this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Realistic expectations and valuing ourselves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Internet projections of unachievable images that affect our wellbeing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Photo-editing and filtering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when body image issues become problematic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Seeking support for body image mental wellbeing concerns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Body positivity movement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R7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Body image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Perception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Self-esteem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Unrealistic beauty standards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Body positivity </a:t>
                      </a:r>
                    </a:p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Eating disorders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Causes and symptoms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Seeking help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Eating disorder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Disordered eating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Anorexia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Bulimia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Weight loss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Weight gain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Binge eating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Healthy coping strategies</a:t>
                      </a:r>
                      <a:r>
                        <a:rPr lang="en-GB" sz="1050" baseline="0" dirty="0"/>
                        <a:t> </a:t>
                      </a:r>
                      <a:endParaRPr lang="en-GB" sz="1050" dirty="0"/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Importance of communication and connection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‘Stress Bucket' analogy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Coping mechanisms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Available support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H10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H11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Stress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Anxiety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Communication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Coping mechanisms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Resilience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/>
                        <a:t>Challenging stigma around mental health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Appropriate language for discussing mental health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the word 'stigma', and challenging this in reference to mental health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Dispelling myths - mental ill-health is equivalent to physical ill-health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Recognising that feeling</a:t>
                      </a:r>
                      <a:r>
                        <a:rPr lang="en-GB" sz="105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anxious is not the same has having anxiety</a:t>
                      </a:r>
                      <a:endParaRPr lang="en-GB" sz="105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H12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Stigma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Mental health 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Depression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Anxiety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773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864469"/>
              </p:ext>
            </p:extLst>
          </p:nvPr>
        </p:nvGraphicFramePr>
        <p:xfrm>
          <a:off x="172368" y="76200"/>
          <a:ext cx="11693565" cy="636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25">
                  <a:extLst>
                    <a:ext uri="{9D8B030D-6E8A-4147-A177-3AD203B41FA5}">
                      <a16:colId xmlns:a16="http://schemas.microsoft.com/office/drawing/2014/main" val="4170871660"/>
                    </a:ext>
                  </a:extLst>
                </a:gridCol>
                <a:gridCol w="1275689">
                  <a:extLst>
                    <a:ext uri="{9D8B030D-6E8A-4147-A177-3AD203B41FA5}">
                      <a16:colId xmlns:a16="http://schemas.microsoft.com/office/drawing/2014/main" val="85820102"/>
                    </a:ext>
                  </a:extLst>
                </a:gridCol>
                <a:gridCol w="3215327">
                  <a:extLst>
                    <a:ext uri="{9D8B030D-6E8A-4147-A177-3AD203B41FA5}">
                      <a16:colId xmlns:a16="http://schemas.microsoft.com/office/drawing/2014/main" val="310295344"/>
                    </a:ext>
                  </a:extLst>
                </a:gridCol>
                <a:gridCol w="1746795">
                  <a:extLst>
                    <a:ext uri="{9D8B030D-6E8A-4147-A177-3AD203B41FA5}">
                      <a16:colId xmlns:a16="http://schemas.microsoft.com/office/drawing/2014/main" val="332561207"/>
                    </a:ext>
                  </a:extLst>
                </a:gridCol>
                <a:gridCol w="1370393">
                  <a:extLst>
                    <a:ext uri="{9D8B030D-6E8A-4147-A177-3AD203B41FA5}">
                      <a16:colId xmlns:a16="http://schemas.microsoft.com/office/drawing/2014/main" val="687524727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860188280"/>
                    </a:ext>
                  </a:extLst>
                </a:gridCol>
                <a:gridCol w="1535418">
                  <a:extLst>
                    <a:ext uri="{9D8B030D-6E8A-4147-A177-3AD203B41FA5}">
                      <a16:colId xmlns:a16="http://schemas.microsoft.com/office/drawing/2014/main" val="18217054"/>
                    </a:ext>
                  </a:extLst>
                </a:gridCol>
              </a:tblGrid>
              <a:tr h="495949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Construct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Composite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Component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PSHE Association LOs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Key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Words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Prior</a:t>
                      </a:r>
                      <a:r>
                        <a:rPr lang="en-GB" sz="1600" b="1" baseline="0" dirty="0">
                          <a:solidFill>
                            <a:schemeClr val="tx1"/>
                          </a:solidFill>
                        </a:rPr>
                        <a:t> Knowledge</a:t>
                      </a: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Feeding Forward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4256627"/>
                  </a:ext>
                </a:extLst>
              </a:tr>
              <a:tr h="504705">
                <a:tc row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Year 9 Construct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3</a:t>
                      </a: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:Consent</a:t>
                      </a:r>
                      <a:r>
                        <a:rPr lang="en-GB" b="0" baseline="0" dirty="0">
                          <a:solidFill>
                            <a:schemeClr val="tx1"/>
                          </a:solidFill>
                        </a:rPr>
                        <a:t> and Sexual Risk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Consent and readiness for sex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Positives of intimate relationships (e.g. pleasure; human connection)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Potential negatives arising from intimate relationships (e.g. regret, STIs, unwanted pregnancy)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Reminder: The laws regarding sexual consent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 person seeking consent must have taken reasonable steps to gain consent (e.g. asking both before and during sex)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other person must have freedom to consent (freedom to say yes/no) and 'capacity' to consent (ability)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R12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R24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R27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R28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R42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Consent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Intimacy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Pleasure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Capacity for consent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372633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Pornography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Clarification of what constitutes illegal explicit content online (under 18, rape / sexual violence, sexual acts that risk death / serious damage)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Reporting illegal content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Influence and distorted views that arise from pornography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L25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Explicit content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Pornography </a:t>
                      </a: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Y7: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</a:rPr>
                        <a:t> ICT E-safety </a:t>
                      </a:r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Y8: </a:t>
                      </a:r>
                      <a:r>
                        <a:rPr lang="en-GB" sz="105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Relationships as portrayed by social media </a:t>
                      </a: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69217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Contraception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Background: menstrual cycles, puberty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the human body.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meant by 'Safer Sex'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Purpose of contraception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Range of contraception types (including emergency contraception)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condoms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H35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R32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R33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Contraception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STIs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STDs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Emergency contraception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Y9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</a:rPr>
                        <a:t> Science – gonorrhoea and bacterial infection </a:t>
                      </a:r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Y7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</a:rPr>
                        <a:t> PSHE – Contraception and parenthood </a:t>
                      </a:r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223386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STIs and self-examination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STIs (E.g. chlamydia, syphilis, HIV, herpes etc.)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Symptoms of STIs Help, testing and treatment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Definition of self-examination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Benefits of self-examination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Common types of self-examination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H19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H36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R33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STIs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STDs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Chlamydia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Syphilis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HIV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Herpes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Self-examination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Y9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</a:rPr>
                        <a:t> Science – gonorrhoea and bacterial infection </a:t>
                      </a:r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6071719"/>
                  </a:ext>
                </a:extLst>
              </a:tr>
              <a:tr h="504705">
                <a:tc vMerge="1">
                  <a:txBody>
                    <a:bodyPr/>
                    <a:lstStyle/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Unplanned pregnancies 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Possible signs &amp; symptoms of early pregnancy (e.g. missed period, nausea, change in taste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etc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Taking a pregnancy test, and false negative results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Initial support in early pregnancy, and overview of choices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Abortion Act 1967, and amendments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H21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R33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R34</a:t>
                      </a:r>
                    </a:p>
                  </a:txBody>
                  <a:tcPr marL="36454" marR="3645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Abortion </a:t>
                      </a:r>
                    </a:p>
                    <a:p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Symptom </a:t>
                      </a:r>
                    </a:p>
                    <a:p>
                      <a:r>
                        <a:rPr lang="en-GB" sz="1050" b="0">
                          <a:solidFill>
                            <a:schemeClr val="tx1"/>
                          </a:solidFill>
                        </a:rPr>
                        <a:t>Choice </a:t>
                      </a: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</a:rPr>
                        <a:t>Y7</a:t>
                      </a:r>
                      <a:r>
                        <a:rPr lang="en-GB" sz="1050" b="0" baseline="0" dirty="0">
                          <a:solidFill>
                            <a:schemeClr val="tx1"/>
                          </a:solidFill>
                        </a:rPr>
                        <a:t> PSHE – Contraception and parenthood </a:t>
                      </a:r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3956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868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2709</Words>
  <Application>Microsoft Office PowerPoint</Application>
  <PresentationFormat>Widescreen</PresentationFormat>
  <Paragraphs>729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Symbol</vt:lpstr>
      <vt:lpstr>Office Theme</vt:lpstr>
      <vt:lpstr>RSHE Construct Plan</vt:lpstr>
      <vt:lpstr>Year 7</vt:lpstr>
      <vt:lpstr>PowerPoint Presentation</vt:lpstr>
      <vt:lpstr>PowerPoint Presentation</vt:lpstr>
      <vt:lpstr>PowerPoint Presentation</vt:lpstr>
      <vt:lpstr>Year 8</vt:lpstr>
      <vt:lpstr>PowerPoint Presentation</vt:lpstr>
      <vt:lpstr>PowerPoint Presentation</vt:lpstr>
      <vt:lpstr>PowerPoint Presentation</vt:lpstr>
      <vt:lpstr>Year 9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RSHE Construct Plan</dc:title>
  <dc:creator>Miss M Ramm</dc:creator>
  <cp:lastModifiedBy>Miss M Ramm</cp:lastModifiedBy>
  <cp:revision>35</cp:revision>
  <cp:lastPrinted>2023-07-10T12:41:49Z</cp:lastPrinted>
  <dcterms:created xsi:type="dcterms:W3CDTF">2022-09-27T17:21:45Z</dcterms:created>
  <dcterms:modified xsi:type="dcterms:W3CDTF">2023-12-14T12:31:39Z</dcterms:modified>
</cp:coreProperties>
</file>