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3" r:id="rId2"/>
    <p:sldId id="256" r:id="rId3"/>
    <p:sldId id="257" r:id="rId4"/>
    <p:sldId id="258" r:id="rId5"/>
    <p:sldId id="259" r:id="rId6"/>
    <p:sldId id="260" r:id="rId7"/>
    <p:sldId id="261" r:id="rId8"/>
    <p:sldId id="262" r:id="rId9"/>
  </p:sldIdLst>
  <p:sldSz cx="9906000" cy="6858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4660"/>
  </p:normalViewPr>
  <p:slideViewPr>
    <p:cSldViewPr snapToGrid="0">
      <p:cViewPr varScale="1">
        <p:scale>
          <a:sx n="114" d="100"/>
          <a:sy n="114" d="100"/>
        </p:scale>
        <p:origin x="1170"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26AC3327-F364-4F73-95AF-031E19B55604}" type="datetimeFigureOut">
              <a:rPr lang="en-GB" smtClean="0"/>
              <a:t>15/07/2024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7ED6E6-1C43-4540-BCB1-0D7FCE6EF7CB}" type="slidenum">
              <a:rPr lang="en-GB" smtClean="0"/>
              <a:t>‹#›</a:t>
            </a:fld>
            <a:endParaRPr lang="en-GB"/>
          </a:p>
        </p:txBody>
      </p:sp>
    </p:spTree>
    <p:extLst>
      <p:ext uri="{BB962C8B-B14F-4D97-AF65-F5344CB8AC3E}">
        <p14:creationId xmlns:p14="http://schemas.microsoft.com/office/powerpoint/2010/main" val="32267712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6AC3327-F364-4F73-95AF-031E19B55604}" type="datetimeFigureOut">
              <a:rPr lang="en-GB" smtClean="0"/>
              <a:t>15/07/2024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7ED6E6-1C43-4540-BCB1-0D7FCE6EF7CB}" type="slidenum">
              <a:rPr lang="en-GB" smtClean="0"/>
              <a:t>‹#›</a:t>
            </a:fld>
            <a:endParaRPr lang="en-GB"/>
          </a:p>
        </p:txBody>
      </p:sp>
    </p:spTree>
    <p:extLst>
      <p:ext uri="{BB962C8B-B14F-4D97-AF65-F5344CB8AC3E}">
        <p14:creationId xmlns:p14="http://schemas.microsoft.com/office/powerpoint/2010/main" val="28145818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6AC3327-F364-4F73-95AF-031E19B55604}" type="datetimeFigureOut">
              <a:rPr lang="en-GB" smtClean="0"/>
              <a:t>15/07/2024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7ED6E6-1C43-4540-BCB1-0D7FCE6EF7CB}" type="slidenum">
              <a:rPr lang="en-GB" smtClean="0"/>
              <a:t>‹#›</a:t>
            </a:fld>
            <a:endParaRPr lang="en-GB"/>
          </a:p>
        </p:txBody>
      </p:sp>
    </p:spTree>
    <p:extLst>
      <p:ext uri="{BB962C8B-B14F-4D97-AF65-F5344CB8AC3E}">
        <p14:creationId xmlns:p14="http://schemas.microsoft.com/office/powerpoint/2010/main" val="19468524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26AC3327-F364-4F73-95AF-031E19B55604}" type="datetimeFigureOut">
              <a:rPr lang="en-GB" smtClean="0"/>
              <a:t>15/07/2024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27ED6E6-1C43-4540-BCB1-0D7FCE6EF7CB}" type="slidenum">
              <a:rPr lang="en-GB" smtClean="0"/>
              <a:t>‹#›</a:t>
            </a:fld>
            <a:endParaRPr lang="en-GB"/>
          </a:p>
        </p:txBody>
      </p:sp>
    </p:spTree>
    <p:extLst>
      <p:ext uri="{BB962C8B-B14F-4D97-AF65-F5344CB8AC3E}">
        <p14:creationId xmlns:p14="http://schemas.microsoft.com/office/powerpoint/2010/main" val="23456236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26AC3327-F364-4F73-95AF-031E19B55604}" type="datetimeFigureOut">
              <a:rPr lang="en-GB" smtClean="0"/>
              <a:t>15/07/2024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27ED6E6-1C43-4540-BCB1-0D7FCE6EF7CB}" type="slidenum">
              <a:rPr lang="en-GB" smtClean="0"/>
              <a:t>‹#›</a:t>
            </a:fld>
            <a:endParaRPr lang="en-GB"/>
          </a:p>
        </p:txBody>
      </p:sp>
    </p:spTree>
    <p:extLst>
      <p:ext uri="{BB962C8B-B14F-4D97-AF65-F5344CB8AC3E}">
        <p14:creationId xmlns:p14="http://schemas.microsoft.com/office/powerpoint/2010/main" val="10357672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26AC3327-F364-4F73-95AF-031E19B55604}" type="datetimeFigureOut">
              <a:rPr lang="en-GB" smtClean="0"/>
              <a:t>15/07/2024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27ED6E6-1C43-4540-BCB1-0D7FCE6EF7CB}" type="slidenum">
              <a:rPr lang="en-GB" smtClean="0"/>
              <a:t>‹#›</a:t>
            </a:fld>
            <a:endParaRPr lang="en-GB"/>
          </a:p>
        </p:txBody>
      </p:sp>
    </p:spTree>
    <p:extLst>
      <p:ext uri="{BB962C8B-B14F-4D97-AF65-F5344CB8AC3E}">
        <p14:creationId xmlns:p14="http://schemas.microsoft.com/office/powerpoint/2010/main" val="14863006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6AC3327-F364-4F73-95AF-031E19B55604}" type="datetimeFigureOut">
              <a:rPr lang="en-GB" smtClean="0"/>
              <a:t>15/07/2024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27ED6E6-1C43-4540-BCB1-0D7FCE6EF7CB}" type="slidenum">
              <a:rPr lang="en-GB" smtClean="0"/>
              <a:t>‹#›</a:t>
            </a:fld>
            <a:endParaRPr lang="en-GB"/>
          </a:p>
        </p:txBody>
      </p:sp>
    </p:spTree>
    <p:extLst>
      <p:ext uri="{BB962C8B-B14F-4D97-AF65-F5344CB8AC3E}">
        <p14:creationId xmlns:p14="http://schemas.microsoft.com/office/powerpoint/2010/main" val="31957905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26AC3327-F364-4F73-95AF-031E19B55604}" type="datetimeFigureOut">
              <a:rPr lang="en-GB" smtClean="0"/>
              <a:t>15/07/2024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27ED6E6-1C43-4540-BCB1-0D7FCE6EF7CB}" type="slidenum">
              <a:rPr lang="en-GB" smtClean="0"/>
              <a:t>‹#›</a:t>
            </a:fld>
            <a:endParaRPr lang="en-GB"/>
          </a:p>
        </p:txBody>
      </p:sp>
    </p:spTree>
    <p:extLst>
      <p:ext uri="{BB962C8B-B14F-4D97-AF65-F5344CB8AC3E}">
        <p14:creationId xmlns:p14="http://schemas.microsoft.com/office/powerpoint/2010/main" val="39406532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26AC3327-F364-4F73-95AF-031E19B55604}" type="datetimeFigureOut">
              <a:rPr lang="en-GB" smtClean="0"/>
              <a:t>15/07/2024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27ED6E6-1C43-4540-BCB1-0D7FCE6EF7CB}" type="slidenum">
              <a:rPr lang="en-GB" smtClean="0"/>
              <a:t>‹#›</a:t>
            </a:fld>
            <a:endParaRPr lang="en-GB"/>
          </a:p>
        </p:txBody>
      </p:sp>
    </p:spTree>
    <p:extLst>
      <p:ext uri="{BB962C8B-B14F-4D97-AF65-F5344CB8AC3E}">
        <p14:creationId xmlns:p14="http://schemas.microsoft.com/office/powerpoint/2010/main" val="30596380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6AC3327-F364-4F73-95AF-031E19B55604}" type="datetimeFigureOut">
              <a:rPr lang="en-GB" smtClean="0"/>
              <a:t>15/07/2024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7ED6E6-1C43-4540-BCB1-0D7FCE6EF7CB}" type="slidenum">
              <a:rPr lang="en-GB" smtClean="0"/>
              <a:t>‹#›</a:t>
            </a:fld>
            <a:endParaRPr lang="en-GB"/>
          </a:p>
        </p:txBody>
      </p:sp>
    </p:spTree>
    <p:extLst>
      <p:ext uri="{BB962C8B-B14F-4D97-AF65-F5344CB8AC3E}">
        <p14:creationId xmlns:p14="http://schemas.microsoft.com/office/powerpoint/2010/main" val="8194343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6AC3327-F364-4F73-95AF-031E19B55604}" type="datetimeFigureOut">
              <a:rPr lang="en-GB" smtClean="0"/>
              <a:t>15/07/2024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7ED6E6-1C43-4540-BCB1-0D7FCE6EF7CB}" type="slidenum">
              <a:rPr lang="en-GB" smtClean="0"/>
              <a:t>‹#›</a:t>
            </a:fld>
            <a:endParaRPr lang="en-GB"/>
          </a:p>
        </p:txBody>
      </p:sp>
    </p:spTree>
    <p:extLst>
      <p:ext uri="{BB962C8B-B14F-4D97-AF65-F5344CB8AC3E}">
        <p14:creationId xmlns:p14="http://schemas.microsoft.com/office/powerpoint/2010/main" val="39856511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6AC3327-F364-4F73-95AF-031E19B55604}" type="datetimeFigureOut">
              <a:rPr lang="en-GB" smtClean="0"/>
              <a:t>15/07/2024</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7ED6E6-1C43-4540-BCB1-0D7FCE6EF7CB}" type="slidenum">
              <a:rPr lang="en-GB" smtClean="0"/>
              <a:t>‹#›</a:t>
            </a:fld>
            <a:endParaRPr lang="en-GB"/>
          </a:p>
        </p:txBody>
      </p:sp>
    </p:spTree>
    <p:extLst>
      <p:ext uri="{BB962C8B-B14F-4D97-AF65-F5344CB8AC3E}">
        <p14:creationId xmlns:p14="http://schemas.microsoft.com/office/powerpoint/2010/main" val="289343274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www.gov.uk/government/publications/relationships-education-relationships-and-sex-education-rse-and-health-education"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F67C2C-62C5-4B1D-BC23-D40B41ADED2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E53C9A8-E8D8-4416-9D0F-3EDA22101F36}"/>
              </a:ext>
            </a:extLst>
          </p:cNvPr>
          <p:cNvSpPr>
            <a:spLocks noGrp="1"/>
          </p:cNvSpPr>
          <p:nvPr>
            <p:ph idx="1"/>
          </p:nvPr>
        </p:nvSpPr>
        <p:spPr/>
        <p:txBody>
          <a:bodyPr/>
          <a:lstStyle/>
          <a:p>
            <a:endParaRPr lang="en-GB"/>
          </a:p>
        </p:txBody>
      </p:sp>
      <p:sp>
        <p:nvSpPr>
          <p:cNvPr id="4" name="Text Box 2">
            <a:extLst>
              <a:ext uri="{FF2B5EF4-FFF2-40B4-BE49-F238E27FC236}">
                <a16:creationId xmlns:a16="http://schemas.microsoft.com/office/drawing/2014/main" id="{E141F445-5462-4C43-8344-BE424FEF455A}"/>
              </a:ext>
            </a:extLst>
          </p:cNvPr>
          <p:cNvSpPr txBox="1"/>
          <p:nvPr/>
        </p:nvSpPr>
        <p:spPr>
          <a:xfrm>
            <a:off x="503339" y="512663"/>
            <a:ext cx="9043333" cy="1243409"/>
          </a:xfrm>
          <a:prstGeom prst="rect">
            <a:avLst/>
          </a:prstGeom>
          <a:solidFill>
            <a:schemeClr val="accent4">
              <a:lumMod val="75000"/>
            </a:schemeClr>
          </a:solidFill>
          <a:ln w="6350">
            <a:solidFill>
              <a:prstClr val="black"/>
            </a:solidFill>
          </a:ln>
        </p:spPr>
        <p:txBody>
          <a:bodyPr rot="0" spcFirstLastPara="0" vert="horz" wrap="square" lIns="74295" tIns="37148" rIns="74295" bIns="37148" numCol="1" spcCol="0" rtlCol="0" fromWordArt="0" anchor="t" anchorCtr="0" forceAA="0" compatLnSpc="1">
            <a:prstTxWarp prst="textNoShape">
              <a:avLst/>
            </a:prstTxWarp>
            <a:noAutofit/>
          </a:bodyPr>
          <a:lstStyle/>
          <a:p>
            <a:pPr algn="r">
              <a:lnSpc>
                <a:spcPct val="107000"/>
              </a:lnSpc>
              <a:spcAft>
                <a:spcPts val="650"/>
              </a:spcAft>
            </a:pPr>
            <a:r>
              <a:rPr lang="en-GB" sz="1625" b="1">
                <a:solidFill>
                  <a:srgbClr val="1F3864"/>
                </a:solidFill>
                <a:latin typeface="Calibri" panose="020F0502020204030204" pitchFamily="34" charset="0"/>
                <a:ea typeface="Calibri" panose="020F0502020204030204" pitchFamily="34" charset="0"/>
                <a:cs typeface="Times New Roman" panose="02020603050405020304" pitchFamily="18" charset="0"/>
              </a:rPr>
              <a:t>The Priory Ruskin Academy</a:t>
            </a:r>
            <a:endParaRPr lang="en-GB" sz="894">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650"/>
              </a:spcAft>
            </a:pPr>
            <a:r>
              <a:rPr lang="en-GB" sz="1625" b="1">
                <a:solidFill>
                  <a:srgbClr val="1F3864"/>
                </a:solidFill>
                <a:latin typeface="Calibri" panose="020F0502020204030204" pitchFamily="34" charset="0"/>
                <a:ea typeface="Calibri" panose="020F0502020204030204" pitchFamily="34" charset="0"/>
                <a:cs typeface="Times New Roman" panose="02020603050405020304" pitchFamily="18" charset="0"/>
              </a:rPr>
              <a:t>Relationships and Sex Education Curriculum </a:t>
            </a:r>
            <a:endParaRPr lang="en-GB" sz="894">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650"/>
              </a:spcAft>
            </a:pPr>
            <a:r>
              <a:rPr lang="en-GB" sz="894">
                <a:latin typeface="Calibri" panose="020F0502020204030204" pitchFamily="34" charset="0"/>
                <a:ea typeface="Calibri" panose="020F0502020204030204" pitchFamily="34" charset="0"/>
                <a:cs typeface="Times New Roman" panose="02020603050405020304" pitchFamily="18" charset="0"/>
              </a:rPr>
              <a:t> </a:t>
            </a:r>
          </a:p>
          <a:p>
            <a:pPr algn="r">
              <a:lnSpc>
                <a:spcPct val="107000"/>
              </a:lnSpc>
              <a:spcAft>
                <a:spcPts val="650"/>
              </a:spcAft>
            </a:pPr>
            <a:r>
              <a:rPr lang="en-GB" sz="1138">
                <a:solidFill>
                  <a:srgbClr val="404040"/>
                </a:solidFill>
                <a:latin typeface="Calibri" panose="020F0502020204030204" pitchFamily="34" charset="0"/>
                <a:ea typeface="Calibri" panose="020F0502020204030204" pitchFamily="34" charset="0"/>
                <a:cs typeface="Times New Roman" panose="02020603050405020304" pitchFamily="18" charset="0"/>
              </a:rPr>
              <a:t>Last Review Date: November 2022</a:t>
            </a:r>
            <a:endParaRPr lang="en-GB" sz="894">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 Box 3">
            <a:extLst>
              <a:ext uri="{FF2B5EF4-FFF2-40B4-BE49-F238E27FC236}">
                <a16:creationId xmlns:a16="http://schemas.microsoft.com/office/drawing/2014/main" id="{23892A06-05C8-4E87-9EBF-564869F27382}"/>
              </a:ext>
            </a:extLst>
          </p:cNvPr>
          <p:cNvSpPr txBox="1"/>
          <p:nvPr/>
        </p:nvSpPr>
        <p:spPr>
          <a:xfrm>
            <a:off x="503339" y="2021782"/>
            <a:ext cx="9043332" cy="4323555"/>
          </a:xfrm>
          <a:prstGeom prst="rect">
            <a:avLst/>
          </a:prstGeom>
          <a:solidFill>
            <a:schemeClr val="lt1"/>
          </a:solidFill>
          <a:ln w="6350">
            <a:solidFill>
              <a:prstClr val="black"/>
            </a:solidFill>
          </a:ln>
        </p:spPr>
        <p:txBody>
          <a:bodyPr rot="0" spcFirstLastPara="0" vert="horz" wrap="square" lIns="74295" tIns="37148" rIns="74295" bIns="37148" numCol="1" spcCol="0" rtlCol="0" fromWordArt="0" anchor="t" anchorCtr="0" forceAA="0" compatLnSpc="1">
            <a:prstTxWarp prst="textNoShape">
              <a:avLst/>
            </a:prstTxWarp>
            <a:noAutofit/>
          </a:bodyPr>
          <a:lstStyle/>
          <a:p>
            <a:pPr>
              <a:lnSpc>
                <a:spcPct val="107000"/>
              </a:lnSpc>
              <a:spcAft>
                <a:spcPts val="650"/>
              </a:spcAft>
            </a:pPr>
            <a:r>
              <a:rPr lang="en-GB" sz="1400">
                <a:solidFill>
                  <a:srgbClr val="000000"/>
                </a:solidFill>
                <a:latin typeface="Calibri" panose="020F0502020204030204" pitchFamily="34" charset="0"/>
                <a:ea typeface="Calibri" panose="020F0502020204030204" pitchFamily="34" charset="0"/>
                <a:cs typeface="Calibri" panose="020F0502020204030204" pitchFamily="34" charset="0"/>
              </a:rPr>
              <a:t>At The Priory Ruskin Academy, we deliver our RSE Curriculum through a range of channels including:</a:t>
            </a:r>
            <a:endParaRPr lang="en-GB" sz="120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650"/>
              </a:spcAft>
            </a:pPr>
            <a:r>
              <a:rPr lang="en-GB" sz="1400">
                <a:latin typeface="Calibri" panose="020F0502020204030204" pitchFamily="34" charset="0"/>
                <a:ea typeface="Calibri" panose="020F0502020204030204" pitchFamily="34" charset="0"/>
                <a:cs typeface="Calibri" panose="020F0502020204030204" pitchFamily="34" charset="0"/>
              </a:rPr>
              <a:t> </a:t>
            </a:r>
            <a:endParaRPr lang="en-GB" sz="1200">
              <a:latin typeface="Calibri" panose="020F0502020204030204" pitchFamily="34" charset="0"/>
              <a:ea typeface="Calibri" panose="020F0502020204030204" pitchFamily="34" charset="0"/>
              <a:cs typeface="Times New Roman" panose="02020603050405020304" pitchFamily="18" charset="0"/>
            </a:endParaRPr>
          </a:p>
          <a:p>
            <a:pPr marL="278606" indent="-278606">
              <a:lnSpc>
                <a:spcPct val="107000"/>
              </a:lnSpc>
              <a:buFont typeface="Symbol" panose="05050102010706020507" pitchFamily="18" charset="2"/>
              <a:buChar char=""/>
            </a:pPr>
            <a:r>
              <a:rPr lang="en-GB" sz="1400">
                <a:solidFill>
                  <a:srgbClr val="000000"/>
                </a:solidFill>
                <a:latin typeface="Calibri" panose="020F0502020204030204" pitchFamily="34" charset="0"/>
                <a:ea typeface="Calibri" panose="020F0502020204030204" pitchFamily="34" charset="0"/>
                <a:cs typeface="Calibri" panose="020F0502020204030204" pitchFamily="34" charset="0"/>
              </a:rPr>
              <a:t>Form time</a:t>
            </a:r>
            <a:endParaRPr lang="en-GB" sz="1200">
              <a:latin typeface="Calibri" panose="020F0502020204030204" pitchFamily="34" charset="0"/>
              <a:ea typeface="Calibri" panose="020F0502020204030204" pitchFamily="34" charset="0"/>
              <a:cs typeface="Times New Roman" panose="02020603050405020304" pitchFamily="18" charset="0"/>
            </a:endParaRPr>
          </a:p>
          <a:p>
            <a:pPr marL="278606" indent="-278606">
              <a:lnSpc>
                <a:spcPct val="107000"/>
              </a:lnSpc>
              <a:buFont typeface="Symbol" panose="05050102010706020507" pitchFamily="18" charset="2"/>
              <a:buChar char=""/>
            </a:pPr>
            <a:r>
              <a:rPr lang="en-GB" sz="1400">
                <a:solidFill>
                  <a:srgbClr val="000000"/>
                </a:solidFill>
                <a:latin typeface="Calibri" panose="020F0502020204030204" pitchFamily="34" charset="0"/>
                <a:ea typeface="Calibri" panose="020F0502020204030204" pitchFamily="34" charset="0"/>
                <a:cs typeface="Calibri" panose="020F0502020204030204" pitchFamily="34" charset="0"/>
              </a:rPr>
              <a:t>Assemblies</a:t>
            </a:r>
            <a:endParaRPr lang="en-GB" sz="1200">
              <a:latin typeface="Calibri" panose="020F0502020204030204" pitchFamily="34" charset="0"/>
              <a:ea typeface="Calibri" panose="020F0502020204030204" pitchFamily="34" charset="0"/>
              <a:cs typeface="Times New Roman" panose="02020603050405020304" pitchFamily="18" charset="0"/>
            </a:endParaRPr>
          </a:p>
          <a:p>
            <a:pPr marL="278606" indent="-278606">
              <a:lnSpc>
                <a:spcPct val="107000"/>
              </a:lnSpc>
              <a:buFont typeface="Symbol" panose="05050102010706020507" pitchFamily="18" charset="2"/>
              <a:buChar char=""/>
            </a:pPr>
            <a:r>
              <a:rPr lang="en-GB" sz="1400">
                <a:solidFill>
                  <a:srgbClr val="000000"/>
                </a:solidFill>
                <a:latin typeface="Calibri" panose="020F0502020204030204" pitchFamily="34" charset="0"/>
                <a:ea typeface="Calibri" panose="020F0502020204030204" pitchFamily="34" charset="0"/>
                <a:cs typeface="Calibri" panose="020F0502020204030204" pitchFamily="34" charset="0"/>
              </a:rPr>
              <a:t>Personal Development Days – six full days per year, off timetable where students spend the day focusing on a specific area of personal development pertinent to each year group. These include multi-agency days where multiple external agencies are invited in to deliver sessions.</a:t>
            </a:r>
            <a:endParaRPr lang="en-GB" sz="1200">
              <a:latin typeface="Calibri" panose="020F0502020204030204" pitchFamily="34" charset="0"/>
              <a:ea typeface="Calibri" panose="020F0502020204030204" pitchFamily="34" charset="0"/>
              <a:cs typeface="Times New Roman" panose="02020603050405020304" pitchFamily="18" charset="0"/>
            </a:endParaRPr>
          </a:p>
          <a:p>
            <a:pPr marL="278606" indent="-278606">
              <a:lnSpc>
                <a:spcPct val="107000"/>
              </a:lnSpc>
              <a:buFont typeface="Symbol" panose="05050102010706020507" pitchFamily="18" charset="2"/>
              <a:buChar char=""/>
            </a:pPr>
            <a:r>
              <a:rPr lang="en-GB" sz="1400">
                <a:solidFill>
                  <a:srgbClr val="000000"/>
                </a:solidFill>
                <a:latin typeface="Calibri" panose="020F0502020204030204" pitchFamily="34" charset="0"/>
                <a:ea typeface="Calibri" panose="020F0502020204030204" pitchFamily="34" charset="0"/>
                <a:cs typeface="Calibri" panose="020F0502020204030204" pitchFamily="34" charset="0"/>
              </a:rPr>
              <a:t>External speakers-specialists are invited to speak with our students</a:t>
            </a:r>
            <a:endParaRPr lang="en-GB" sz="1200">
              <a:latin typeface="Calibri" panose="020F0502020204030204" pitchFamily="34" charset="0"/>
              <a:ea typeface="Calibri" panose="020F0502020204030204" pitchFamily="34" charset="0"/>
              <a:cs typeface="Times New Roman" panose="02020603050405020304" pitchFamily="18" charset="0"/>
            </a:endParaRPr>
          </a:p>
          <a:p>
            <a:pPr marL="278606" indent="-278606">
              <a:lnSpc>
                <a:spcPct val="107000"/>
              </a:lnSpc>
              <a:spcAft>
                <a:spcPts val="650"/>
              </a:spcAft>
              <a:buFont typeface="Symbol" panose="05050102010706020507" pitchFamily="18" charset="2"/>
              <a:buChar char=""/>
            </a:pPr>
            <a:r>
              <a:rPr lang="en-GB" sz="1400">
                <a:solidFill>
                  <a:srgbClr val="000000"/>
                </a:solidFill>
                <a:latin typeface="Calibri" panose="020F0502020204030204" pitchFamily="34" charset="0"/>
                <a:ea typeface="Calibri" panose="020F0502020204030204" pitchFamily="34" charset="0"/>
                <a:cs typeface="Calibri" panose="020F0502020204030204" pitchFamily="34" charset="0"/>
              </a:rPr>
              <a:t>Curriculum-some of the topics are covered directly through our curriculum areas such as Science, RE, ICT and PE</a:t>
            </a:r>
            <a:endParaRPr lang="en-GB" sz="120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650"/>
              </a:spcAft>
            </a:pPr>
            <a:r>
              <a:rPr lang="en-GB" sz="1400">
                <a:latin typeface="Calibri" panose="020F0502020204030204" pitchFamily="34" charset="0"/>
                <a:ea typeface="Calibri" panose="020F0502020204030204" pitchFamily="34" charset="0"/>
                <a:cs typeface="Calibri" panose="020F0502020204030204" pitchFamily="34" charset="0"/>
              </a:rPr>
              <a:t> </a:t>
            </a:r>
            <a:endParaRPr lang="en-GB" sz="120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650"/>
              </a:spcAft>
            </a:pPr>
            <a:r>
              <a:rPr lang="en-GB" sz="1400">
                <a:solidFill>
                  <a:srgbClr val="000000"/>
                </a:solidFill>
                <a:latin typeface="Calibri" panose="020F0502020204030204" pitchFamily="34" charset="0"/>
                <a:ea typeface="Calibri" panose="020F0502020204030204" pitchFamily="34" charset="0"/>
                <a:cs typeface="Calibri" panose="020F0502020204030204" pitchFamily="34" charset="0"/>
              </a:rPr>
              <a:t>Throughout their time in secondary education, students at Ruskin will cover all of the statutory topics as outlined below. These topics can be found in the DfE document available at this link:</a:t>
            </a:r>
            <a:endParaRPr lang="en-GB" sz="120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650"/>
              </a:spcAft>
            </a:pPr>
            <a:r>
              <a:rPr lang="en-GB" sz="1400" u="sng">
                <a:solidFill>
                  <a:srgbClr val="0000FF"/>
                </a:solidFill>
                <a:latin typeface="Calibri" panose="020F0502020204030204" pitchFamily="34" charset="0"/>
                <a:ea typeface="Calibri" panose="020F0502020204030204" pitchFamily="34" charset="0"/>
                <a:cs typeface="Times New Roman" panose="02020603050405020304" pitchFamily="18" charset="0"/>
                <a:hlinkClick r:id="rId2"/>
              </a:rPr>
              <a:t>Relationships and sex education (RSE) and health education - GOV.UK (www.gov.uk)</a:t>
            </a:r>
            <a:endParaRPr lang="en-GB" sz="1200">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5" descr="Priory Ruskin (@PrioryRuskin) / Twitter">
            <a:extLst>
              <a:ext uri="{FF2B5EF4-FFF2-40B4-BE49-F238E27FC236}">
                <a16:creationId xmlns:a16="http://schemas.microsoft.com/office/drawing/2014/main" id="{B4C23ACE-E67E-4DAA-8FF6-D8E1A447C5FA}"/>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1037" y="589906"/>
            <a:ext cx="1133475" cy="1133475"/>
          </a:xfrm>
          <a:prstGeom prst="rect">
            <a:avLst/>
          </a:prstGeom>
          <a:noFill/>
          <a:ln>
            <a:noFill/>
          </a:ln>
        </p:spPr>
      </p:pic>
    </p:spTree>
    <p:extLst>
      <p:ext uri="{BB962C8B-B14F-4D97-AF65-F5344CB8AC3E}">
        <p14:creationId xmlns:p14="http://schemas.microsoft.com/office/powerpoint/2010/main" val="8874125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699170705"/>
              </p:ext>
            </p:extLst>
          </p:nvPr>
        </p:nvGraphicFramePr>
        <p:xfrm>
          <a:off x="122369" y="712866"/>
          <a:ext cx="9640869" cy="5657996"/>
        </p:xfrm>
        <a:graphic>
          <a:graphicData uri="http://schemas.openxmlformats.org/drawingml/2006/table">
            <a:tbl>
              <a:tblPr firstRow="1" firstCol="1" bandRow="1">
                <a:tableStyleId>{5C22544A-7EE6-4342-B048-85BDC9FD1C3A}</a:tableStyleId>
              </a:tblPr>
              <a:tblGrid>
                <a:gridCol w="755304">
                  <a:extLst>
                    <a:ext uri="{9D8B030D-6E8A-4147-A177-3AD203B41FA5}">
                      <a16:colId xmlns:a16="http://schemas.microsoft.com/office/drawing/2014/main" val="2585925256"/>
                    </a:ext>
                  </a:extLst>
                </a:gridCol>
                <a:gridCol w="660671">
                  <a:extLst>
                    <a:ext uri="{9D8B030D-6E8A-4147-A177-3AD203B41FA5}">
                      <a16:colId xmlns:a16="http://schemas.microsoft.com/office/drawing/2014/main" val="1131736179"/>
                    </a:ext>
                  </a:extLst>
                </a:gridCol>
                <a:gridCol w="1844264">
                  <a:extLst>
                    <a:ext uri="{9D8B030D-6E8A-4147-A177-3AD203B41FA5}">
                      <a16:colId xmlns:a16="http://schemas.microsoft.com/office/drawing/2014/main" val="52075865"/>
                    </a:ext>
                  </a:extLst>
                </a:gridCol>
                <a:gridCol w="2123964">
                  <a:extLst>
                    <a:ext uri="{9D8B030D-6E8A-4147-A177-3AD203B41FA5}">
                      <a16:colId xmlns:a16="http://schemas.microsoft.com/office/drawing/2014/main" val="1168944811"/>
                    </a:ext>
                  </a:extLst>
                </a:gridCol>
                <a:gridCol w="1293606">
                  <a:extLst>
                    <a:ext uri="{9D8B030D-6E8A-4147-A177-3AD203B41FA5}">
                      <a16:colId xmlns:a16="http://schemas.microsoft.com/office/drawing/2014/main" val="1910020597"/>
                    </a:ext>
                  </a:extLst>
                </a:gridCol>
                <a:gridCol w="1110055">
                  <a:extLst>
                    <a:ext uri="{9D8B030D-6E8A-4147-A177-3AD203B41FA5}">
                      <a16:colId xmlns:a16="http://schemas.microsoft.com/office/drawing/2014/main" val="1554690403"/>
                    </a:ext>
                  </a:extLst>
                </a:gridCol>
                <a:gridCol w="1853005">
                  <a:extLst>
                    <a:ext uri="{9D8B030D-6E8A-4147-A177-3AD203B41FA5}">
                      <a16:colId xmlns:a16="http://schemas.microsoft.com/office/drawing/2014/main" val="1509910300"/>
                    </a:ext>
                  </a:extLst>
                </a:gridCol>
              </a:tblGrid>
              <a:tr h="430808">
                <a:tc>
                  <a:txBody>
                    <a:bodyPr/>
                    <a:lstStyle/>
                    <a:p>
                      <a:pPr algn="l">
                        <a:lnSpc>
                          <a:spcPct val="107000"/>
                        </a:lnSpc>
                        <a:spcAft>
                          <a:spcPts val="0"/>
                        </a:spcAft>
                      </a:pPr>
                      <a:r>
                        <a:rPr lang="en-GB" sz="1000" i="1">
                          <a:solidFill>
                            <a:schemeClr val="accent4">
                              <a:lumMod val="75000"/>
                            </a:schemeClr>
                          </a:solidFill>
                          <a:effectLst/>
                        </a:rPr>
                        <a:t>Year Group</a:t>
                      </a:r>
                      <a:endParaRPr lang="en-GB" sz="1000" i="1">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en-GB" sz="1000" i="1" dirty="0">
                          <a:solidFill>
                            <a:schemeClr val="accent4">
                              <a:lumMod val="75000"/>
                            </a:schemeClr>
                          </a:solidFill>
                          <a:effectLst/>
                        </a:rPr>
                        <a:t>CONSTRUCT</a:t>
                      </a:r>
                      <a:endParaRPr lang="en-GB" sz="1000" i="1" dirty="0">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en-GB" sz="1000" i="1" dirty="0">
                          <a:solidFill>
                            <a:schemeClr val="accent4">
                              <a:lumMod val="75000"/>
                            </a:schemeClr>
                          </a:solidFill>
                          <a:effectLst/>
                        </a:rPr>
                        <a:t>COMPOSITE/ Enquiry</a:t>
                      </a:r>
                      <a:endParaRPr lang="en-GB" sz="1000" i="1" dirty="0">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en-GB" sz="1000" i="1" dirty="0">
                          <a:solidFill>
                            <a:schemeClr val="accent4">
                              <a:lumMod val="75000"/>
                            </a:schemeClr>
                          </a:solidFill>
                          <a:effectLst/>
                        </a:rPr>
                        <a:t>COMPONENT</a:t>
                      </a:r>
                      <a:endParaRPr lang="en-GB" sz="1000" i="1" dirty="0">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en-GB" sz="1000" i="1">
                          <a:solidFill>
                            <a:schemeClr val="accent4">
                              <a:lumMod val="75000"/>
                            </a:schemeClr>
                          </a:solidFill>
                          <a:effectLst/>
                        </a:rPr>
                        <a:t>Personal Knowledge</a:t>
                      </a:r>
                      <a:endParaRPr lang="en-GB" sz="1000" i="1">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en-GB" sz="1000" i="1">
                          <a:solidFill>
                            <a:schemeClr val="accent4">
                              <a:lumMod val="75000"/>
                            </a:schemeClr>
                          </a:solidFill>
                          <a:effectLst/>
                        </a:rPr>
                        <a:t>Prior Learning/Transitional Start points</a:t>
                      </a:r>
                      <a:endParaRPr lang="en-GB" sz="1000" i="1">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en-GB" sz="1000" i="1" dirty="0">
                          <a:solidFill>
                            <a:schemeClr val="accent4">
                              <a:lumMod val="75000"/>
                            </a:schemeClr>
                          </a:solidFill>
                          <a:effectLst/>
                        </a:rPr>
                        <a:t>Future Learning</a:t>
                      </a:r>
                      <a:endParaRPr lang="en-GB" sz="1000" i="1" dirty="0">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68714497"/>
                  </a:ext>
                </a:extLst>
              </a:tr>
              <a:tr h="789075">
                <a:tc rowSpan="6">
                  <a:txBody>
                    <a:bodyPr/>
                    <a:lstStyle/>
                    <a:p>
                      <a:pPr marL="71755" marR="71755" algn="ctr">
                        <a:lnSpc>
                          <a:spcPct val="107000"/>
                        </a:lnSpc>
                        <a:spcAft>
                          <a:spcPts val="0"/>
                        </a:spcAft>
                      </a:pPr>
                      <a:r>
                        <a:rPr lang="en-GB" sz="1300" dirty="0">
                          <a:solidFill>
                            <a:schemeClr val="accent4">
                              <a:lumMod val="75000"/>
                            </a:schemeClr>
                          </a:solidFill>
                          <a:effectLst/>
                        </a:rPr>
                        <a:t>YEAR 7</a:t>
                      </a:r>
                      <a:endParaRPr lang="en-GB" sz="1300" dirty="0">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6">
                  <a:txBody>
                    <a:bodyPr/>
                    <a:lstStyle/>
                    <a:p>
                      <a:pPr marL="71755" marR="71755" algn="ctr">
                        <a:lnSpc>
                          <a:spcPct val="107000"/>
                        </a:lnSpc>
                        <a:spcAft>
                          <a:spcPts val="0"/>
                        </a:spcAft>
                      </a:pPr>
                      <a:r>
                        <a:rPr lang="en-GB" sz="1300" dirty="0">
                          <a:effectLst/>
                        </a:rPr>
                        <a:t>Relationships and Sex Education</a:t>
                      </a:r>
                      <a:endParaRPr lang="en-GB" sz="1300" dirty="0">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vert="vert27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ts val="1200"/>
                        </a:lnSpc>
                        <a:spcBef>
                          <a:spcPts val="400"/>
                        </a:spcBef>
                        <a:spcAft>
                          <a:spcPts val="300"/>
                        </a:spcAft>
                      </a:pPr>
                      <a:r>
                        <a:rPr lang="en-GB" sz="800" dirty="0">
                          <a:effectLst/>
                          <a:latin typeface="+mn-lt"/>
                          <a:ea typeface="Times New Roman" panose="02020603050405020304" pitchFamily="18" charset="0"/>
                          <a:cs typeface="Times New Roman" panose="02020603050405020304" pitchFamily="18" charset="0"/>
                        </a:rPr>
                        <a:t>How</a:t>
                      </a:r>
                      <a:r>
                        <a:rPr lang="en-GB" sz="800" baseline="0" dirty="0">
                          <a:effectLst/>
                          <a:latin typeface="+mn-lt"/>
                          <a:ea typeface="Times New Roman" panose="02020603050405020304" pitchFamily="18" charset="0"/>
                          <a:cs typeface="Times New Roman" panose="02020603050405020304" pitchFamily="18" charset="0"/>
                        </a:rPr>
                        <a:t> do we recognise peer pressure and show respect in friendships?</a:t>
                      </a:r>
                      <a:endParaRPr lang="en-GB" sz="800" dirty="0">
                        <a:effectLst/>
                        <a:latin typeface="+mn-lt"/>
                        <a:ea typeface="Times New Roman" panose="02020603050405020304" pitchFamily="18"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lgn="l">
                        <a:lnSpc>
                          <a:spcPts val="1200"/>
                        </a:lnSpc>
                        <a:spcBef>
                          <a:spcPts val="400"/>
                        </a:spcBef>
                        <a:spcAft>
                          <a:spcPts val="300"/>
                        </a:spcAft>
                        <a:buFont typeface="Arial" panose="020B0604020202020204" pitchFamily="34" charset="0"/>
                        <a:buChar char="•"/>
                      </a:pPr>
                      <a:r>
                        <a:rPr lang="en-GB" sz="800" dirty="0">
                          <a:effectLst/>
                          <a:latin typeface="+mn-lt"/>
                        </a:rPr>
                        <a:t>How can individuals help prevent bullying?</a:t>
                      </a:r>
                    </a:p>
                    <a:p>
                      <a:pPr marL="171450" indent="-171450" algn="l">
                        <a:lnSpc>
                          <a:spcPts val="1200"/>
                        </a:lnSpc>
                        <a:spcBef>
                          <a:spcPts val="400"/>
                        </a:spcBef>
                        <a:spcAft>
                          <a:spcPts val="300"/>
                        </a:spcAft>
                        <a:buFont typeface="Arial" panose="020B0604020202020204" pitchFamily="34" charset="0"/>
                        <a:buChar char="•"/>
                      </a:pPr>
                      <a:r>
                        <a:rPr lang="en-GB" sz="800" dirty="0">
                          <a:effectLst/>
                          <a:latin typeface="+mn-lt"/>
                        </a:rPr>
                        <a:t>How can individuals get support for themselves and others being bullied? </a:t>
                      </a:r>
                    </a:p>
                    <a:p>
                      <a:pPr marL="171450" indent="-171450" algn="l">
                        <a:lnSpc>
                          <a:spcPts val="1200"/>
                        </a:lnSpc>
                        <a:spcBef>
                          <a:spcPts val="400"/>
                        </a:spcBef>
                        <a:spcAft>
                          <a:spcPts val="300"/>
                        </a:spcAft>
                        <a:buFont typeface="Arial" panose="020B0604020202020204" pitchFamily="34" charset="0"/>
                        <a:buChar char="•"/>
                      </a:pPr>
                      <a:r>
                        <a:rPr lang="en-GB" sz="800" dirty="0">
                          <a:effectLst/>
                          <a:latin typeface="+mn-lt"/>
                          <a:ea typeface="Times New Roman" panose="02020603050405020304" pitchFamily="18" charset="0"/>
                          <a:cs typeface="Times New Roman" panose="02020603050405020304" pitchFamily="18" charset="0"/>
                        </a:rPr>
                        <a:t>What is</a:t>
                      </a:r>
                      <a:r>
                        <a:rPr lang="en-GB" sz="800" baseline="0" dirty="0">
                          <a:effectLst/>
                          <a:latin typeface="+mn-lt"/>
                          <a:ea typeface="Times New Roman" panose="02020603050405020304" pitchFamily="18" charset="0"/>
                          <a:cs typeface="Times New Roman" panose="02020603050405020304" pitchFamily="18" charset="0"/>
                        </a:rPr>
                        <a:t> peer pressure?</a:t>
                      </a:r>
                      <a:endParaRPr lang="en-GB" sz="800" dirty="0">
                        <a:effectLst/>
                        <a:latin typeface="+mn-lt"/>
                        <a:ea typeface="Times New Roman" panose="02020603050405020304" pitchFamily="18"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en-GB" sz="800" dirty="0">
                          <a:effectLst/>
                          <a:latin typeface="+mn-lt"/>
                          <a:ea typeface="+mn-ea"/>
                          <a:cs typeface="+mn-cs"/>
                        </a:rPr>
                        <a:t>Bystander</a:t>
                      </a:r>
                      <a:r>
                        <a:rPr lang="en-GB" sz="800" baseline="0" dirty="0">
                          <a:effectLst/>
                          <a:latin typeface="+mn-lt"/>
                          <a:ea typeface="+mn-ea"/>
                          <a:cs typeface="+mn-cs"/>
                        </a:rPr>
                        <a:t> behaviour. </a:t>
                      </a:r>
                    </a:p>
                    <a:p>
                      <a:pPr algn="l">
                        <a:lnSpc>
                          <a:spcPct val="107000"/>
                        </a:lnSpc>
                        <a:spcAft>
                          <a:spcPts val="0"/>
                        </a:spcAft>
                      </a:pPr>
                      <a:r>
                        <a:rPr lang="en-GB" sz="800" baseline="0" dirty="0">
                          <a:effectLst/>
                          <a:latin typeface="+mn-lt"/>
                          <a:ea typeface="+mn-ea"/>
                          <a:cs typeface="+mn-cs"/>
                        </a:rPr>
                        <a:t>Recognising peer pressure. </a:t>
                      </a:r>
                    </a:p>
                    <a:p>
                      <a:pPr algn="l">
                        <a:lnSpc>
                          <a:spcPct val="107000"/>
                        </a:lnSpc>
                        <a:spcAft>
                          <a:spcPts val="0"/>
                        </a:spcAft>
                      </a:pPr>
                      <a:r>
                        <a:rPr lang="en-GB" sz="800" baseline="0" dirty="0">
                          <a:effectLst/>
                          <a:latin typeface="+mn-lt"/>
                          <a:ea typeface="+mn-ea"/>
                          <a:cs typeface="+mn-cs"/>
                        </a:rPr>
                        <a:t>The difference between banter and bullying.</a:t>
                      </a:r>
                    </a:p>
                    <a:p>
                      <a:pPr algn="l">
                        <a:lnSpc>
                          <a:spcPct val="107000"/>
                        </a:lnSpc>
                        <a:spcAft>
                          <a:spcPts val="0"/>
                        </a:spcAft>
                      </a:pPr>
                      <a:r>
                        <a:rPr lang="en-GB" sz="800" baseline="0" dirty="0">
                          <a:effectLst/>
                          <a:latin typeface="+mn-lt"/>
                          <a:ea typeface="+mn-ea"/>
                          <a:cs typeface="+mn-cs"/>
                        </a:rPr>
                        <a:t>Cyber-bullying and safety online.</a:t>
                      </a: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en-GB" sz="800" dirty="0">
                          <a:effectLst/>
                          <a:latin typeface="+mn-lt"/>
                          <a:ea typeface="Calibri" panose="020F0502020204030204" pitchFamily="34" charset="0"/>
                          <a:cs typeface="Times New Roman" panose="02020603050405020304" pitchFamily="18" charset="0"/>
                        </a:rPr>
                        <a:t>Ruskin Values in PD time.</a:t>
                      </a:r>
                    </a:p>
                    <a:p>
                      <a:pPr algn="l">
                        <a:lnSpc>
                          <a:spcPct val="107000"/>
                        </a:lnSpc>
                        <a:spcAft>
                          <a:spcPts val="0"/>
                        </a:spcAft>
                      </a:pPr>
                      <a:r>
                        <a:rPr lang="en-GB" sz="800" dirty="0">
                          <a:effectLst/>
                          <a:latin typeface="+mn-lt"/>
                          <a:ea typeface="Calibri" panose="020F0502020204030204" pitchFamily="34" charset="0"/>
                          <a:cs typeface="Times New Roman" panose="02020603050405020304" pitchFamily="18" charset="0"/>
                        </a:rPr>
                        <a:t>ICT: E-safety throughout Y7.</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en-GB" sz="800" dirty="0">
                          <a:effectLst/>
                          <a:latin typeface="+mn-lt"/>
                        </a:rPr>
                        <a:t>Peer pressure in gangs – PSHE lessons and PD Day</a:t>
                      </a:r>
                      <a:r>
                        <a:rPr lang="en-GB" sz="800" baseline="0" dirty="0">
                          <a:effectLst/>
                          <a:latin typeface="+mn-lt"/>
                        </a:rPr>
                        <a:t>s.</a:t>
                      </a: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41409461"/>
                  </a:ext>
                </a:extLst>
              </a:tr>
              <a:tr h="1191702">
                <a:tc vMerge="1">
                  <a:txBody>
                    <a:bodyPr/>
                    <a:lstStyle/>
                    <a:p>
                      <a:endParaRPr lang="en-GB"/>
                    </a:p>
                  </a:txBody>
                  <a:tcPr/>
                </a:tc>
                <a:tc vMerge="1">
                  <a:txBody>
                    <a:bodyPr/>
                    <a:lstStyle/>
                    <a:p>
                      <a:endParaRPr lang="en-GB"/>
                    </a:p>
                  </a:txBody>
                  <a:tcPr/>
                </a:tc>
                <a:tc>
                  <a:txBody>
                    <a:bodyPr/>
                    <a:lstStyle/>
                    <a:p>
                      <a:pPr algn="l">
                        <a:lnSpc>
                          <a:spcPts val="1200"/>
                        </a:lnSpc>
                        <a:spcBef>
                          <a:spcPts val="400"/>
                        </a:spcBef>
                        <a:spcAft>
                          <a:spcPts val="300"/>
                        </a:spcAft>
                      </a:pPr>
                      <a:r>
                        <a:rPr lang="en-GB" sz="800" dirty="0">
                          <a:effectLst/>
                          <a:latin typeface="+mn-lt"/>
                        </a:rPr>
                        <a:t>What types of relationships will a person have during a lifetime? </a:t>
                      </a:r>
                    </a:p>
                    <a:p>
                      <a:pPr marL="252095" lvl="0" indent="-252095" algn="l">
                        <a:lnSpc>
                          <a:spcPts val="1200"/>
                        </a:lnSpc>
                        <a:spcBef>
                          <a:spcPts val="400"/>
                        </a:spcBef>
                        <a:spcAft>
                          <a:spcPts val="300"/>
                        </a:spcAft>
                        <a:tabLst>
                          <a:tab pos="252095" algn="l"/>
                          <a:tab pos="457200" algn="l"/>
                        </a:tabLst>
                      </a:pPr>
                      <a:r>
                        <a:rPr lang="en-GB" sz="800" baseline="0" dirty="0">
                          <a:effectLst/>
                          <a:latin typeface="+mn-lt"/>
                          <a:ea typeface="+mn-ea"/>
                          <a:cs typeface="+mn-cs"/>
                        </a:rPr>
                        <a:t>How do we stay safe in these relationships?</a:t>
                      </a:r>
                      <a:endParaRPr lang="en-GB" sz="800" dirty="0">
                        <a:effectLst/>
                        <a:latin typeface="+mn-lt"/>
                        <a:ea typeface="Times New Roman" panose="02020603050405020304" pitchFamily="18" charset="0"/>
                        <a:cs typeface="Times New Roman" panose="02020603050405020304" pitchFamily="18" charset="0"/>
                      </a:endParaRPr>
                    </a:p>
                    <a:p>
                      <a:pPr algn="l">
                        <a:lnSpc>
                          <a:spcPts val="1200"/>
                        </a:lnSpc>
                        <a:spcBef>
                          <a:spcPts val="400"/>
                        </a:spcBef>
                        <a:spcAft>
                          <a:spcPts val="300"/>
                        </a:spcAft>
                      </a:pPr>
                      <a:endParaRPr lang="en-GB" sz="800" dirty="0">
                        <a:effectLst/>
                        <a:latin typeface="+mn-lt"/>
                        <a:ea typeface="Times New Roman" panose="02020603050405020304" pitchFamily="18"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342900" lvl="0" indent="-342900" algn="l">
                        <a:lnSpc>
                          <a:spcPts val="1200"/>
                        </a:lnSpc>
                        <a:spcBef>
                          <a:spcPts val="400"/>
                        </a:spcBef>
                        <a:spcAft>
                          <a:spcPts val="300"/>
                        </a:spcAft>
                        <a:buFont typeface="Arial" panose="020B0604020202020204" pitchFamily="34" charset="0"/>
                        <a:buChar char="•"/>
                        <a:tabLst>
                          <a:tab pos="252095" algn="l"/>
                        </a:tabLst>
                      </a:pPr>
                      <a:r>
                        <a:rPr lang="en-GB" sz="800" dirty="0">
                          <a:effectLst/>
                          <a:latin typeface="+mn-lt"/>
                        </a:rPr>
                        <a:t>Different types of families and diversity within relationships. </a:t>
                      </a:r>
                    </a:p>
                    <a:p>
                      <a:pPr marL="342900" lvl="0" indent="-342900" algn="l">
                        <a:lnSpc>
                          <a:spcPts val="1200"/>
                        </a:lnSpc>
                        <a:spcBef>
                          <a:spcPts val="400"/>
                        </a:spcBef>
                        <a:spcAft>
                          <a:spcPts val="300"/>
                        </a:spcAft>
                        <a:buFont typeface="Arial" panose="020B0604020202020204" pitchFamily="34" charset="0"/>
                        <a:buChar char="•"/>
                        <a:tabLst>
                          <a:tab pos="252095" algn="l"/>
                        </a:tabLst>
                      </a:pPr>
                      <a:r>
                        <a:rPr lang="en-GB" sz="800" dirty="0">
                          <a:effectLst/>
                          <a:latin typeface="+mn-lt"/>
                        </a:rPr>
                        <a:t>What do families look like in the media?</a:t>
                      </a:r>
                    </a:p>
                    <a:p>
                      <a:pPr marL="342900" lvl="0" indent="-342900" algn="l">
                        <a:lnSpc>
                          <a:spcPts val="1200"/>
                        </a:lnSpc>
                        <a:spcBef>
                          <a:spcPts val="400"/>
                        </a:spcBef>
                        <a:spcAft>
                          <a:spcPts val="300"/>
                        </a:spcAft>
                        <a:buFont typeface="Arial" panose="020B0604020202020204" pitchFamily="34" charset="0"/>
                        <a:buChar char="•"/>
                        <a:tabLst>
                          <a:tab pos="252095" algn="l"/>
                        </a:tabLst>
                      </a:pPr>
                      <a:r>
                        <a:rPr lang="en-GB" sz="800" dirty="0">
                          <a:effectLst/>
                          <a:latin typeface="+mn-lt"/>
                        </a:rPr>
                        <a:t>The importance of healthy relationships.</a:t>
                      </a:r>
                    </a:p>
                    <a:p>
                      <a:pPr marL="342900" lvl="0" indent="-342900" algn="l">
                        <a:lnSpc>
                          <a:spcPts val="1200"/>
                        </a:lnSpc>
                        <a:spcBef>
                          <a:spcPts val="400"/>
                        </a:spcBef>
                        <a:spcAft>
                          <a:spcPts val="300"/>
                        </a:spcAft>
                        <a:buFont typeface="Arial" panose="020B0604020202020204" pitchFamily="34" charset="0"/>
                        <a:buChar char="•"/>
                        <a:tabLst>
                          <a:tab pos="252095" algn="l"/>
                        </a:tabLst>
                      </a:pPr>
                      <a:r>
                        <a:rPr lang="en-GB" sz="800" dirty="0">
                          <a:effectLst/>
                          <a:latin typeface="+mn-lt"/>
                        </a:rPr>
                        <a:t>Why</a:t>
                      </a:r>
                      <a:r>
                        <a:rPr lang="en-GB" sz="800" baseline="0" dirty="0">
                          <a:effectLst/>
                          <a:latin typeface="+mn-lt"/>
                        </a:rPr>
                        <a:t> are stable, long-term relationships important for bringing up children</a:t>
                      </a:r>
                      <a:endParaRPr lang="en-GB" sz="800" dirty="0">
                        <a:effectLst/>
                        <a:latin typeface="+mn-lt"/>
                        <a:ea typeface="Times New Roman" panose="02020603050405020304" pitchFamily="18"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en-GB" sz="800" dirty="0">
                          <a:effectLst/>
                          <a:latin typeface="+mn-lt"/>
                          <a:ea typeface="+mn-ea"/>
                          <a:cs typeface="+mn-cs"/>
                        </a:rPr>
                        <a:t>Diversity</a:t>
                      </a:r>
                      <a:r>
                        <a:rPr lang="en-GB" sz="800" baseline="0" dirty="0">
                          <a:effectLst/>
                          <a:latin typeface="+mn-lt"/>
                          <a:ea typeface="+mn-ea"/>
                          <a:cs typeface="+mn-cs"/>
                        </a:rPr>
                        <a:t> in families and within relationships.</a:t>
                      </a:r>
                    </a:p>
                    <a:p>
                      <a:pPr algn="l">
                        <a:lnSpc>
                          <a:spcPct val="107000"/>
                        </a:lnSpc>
                        <a:spcAft>
                          <a:spcPts val="0"/>
                        </a:spcAft>
                      </a:pPr>
                      <a:r>
                        <a:rPr lang="en-GB" sz="800" baseline="0" dirty="0">
                          <a:effectLst/>
                          <a:latin typeface="+mn-lt"/>
                          <a:ea typeface="+mn-ea"/>
                          <a:cs typeface="+mn-cs"/>
                        </a:rPr>
                        <a:t>Stereotypes in relationships. </a:t>
                      </a:r>
                    </a:p>
                    <a:p>
                      <a:pPr algn="l">
                        <a:lnSpc>
                          <a:spcPct val="107000"/>
                        </a:lnSpc>
                        <a:spcAft>
                          <a:spcPts val="0"/>
                        </a:spcAft>
                      </a:pPr>
                      <a:r>
                        <a:rPr lang="en-GB" sz="800" baseline="0" dirty="0">
                          <a:effectLst/>
                          <a:latin typeface="+mn-lt"/>
                          <a:ea typeface="+mn-ea"/>
                          <a:cs typeface="+mn-cs"/>
                        </a:rPr>
                        <a:t>Recognising healthy relationships.</a:t>
                      </a:r>
                    </a:p>
                    <a:p>
                      <a:pPr algn="l">
                        <a:lnSpc>
                          <a:spcPct val="107000"/>
                        </a:lnSpc>
                        <a:spcAft>
                          <a:spcPts val="0"/>
                        </a:spcAft>
                      </a:pP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en-GB" sz="800" dirty="0">
                          <a:effectLst/>
                          <a:latin typeface="+mn-lt"/>
                        </a:rPr>
                        <a:t>Ruskin Values</a:t>
                      </a:r>
                      <a:r>
                        <a:rPr lang="en-GB" sz="800" baseline="0" dirty="0">
                          <a:effectLst/>
                          <a:latin typeface="+mn-lt"/>
                        </a:rPr>
                        <a:t>  - PD time. </a:t>
                      </a: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en-GB" sz="800" dirty="0">
                          <a:effectLst/>
                          <a:latin typeface="+mn-lt"/>
                        </a:rPr>
                        <a:t> Values in relationships (Y8 PSHE and PD Days).</a:t>
                      </a:r>
                    </a:p>
                    <a:p>
                      <a:pPr algn="l">
                        <a:lnSpc>
                          <a:spcPct val="107000"/>
                        </a:lnSpc>
                        <a:spcAft>
                          <a:spcPts val="0"/>
                        </a:spcAft>
                      </a:pPr>
                      <a:r>
                        <a:rPr lang="en-GB" sz="800" dirty="0">
                          <a:effectLst/>
                          <a:latin typeface="+mn-lt"/>
                          <a:ea typeface="Calibri" panose="020F0502020204030204" pitchFamily="34" charset="0"/>
                          <a:cs typeface="Times New Roman" panose="02020603050405020304" pitchFamily="18" charset="0"/>
                        </a:rPr>
                        <a:t>Expectations in relationships, consent and coercion (Y9 PSHE and PD Days).</a:t>
                      </a:r>
                    </a:p>
                    <a:p>
                      <a:pPr algn="l">
                        <a:lnSpc>
                          <a:spcPct val="107000"/>
                        </a:lnSpc>
                        <a:spcAft>
                          <a:spcPts val="0"/>
                        </a:spcAft>
                      </a:pPr>
                      <a:r>
                        <a:rPr lang="en-GB" sz="800" dirty="0">
                          <a:effectLst/>
                          <a:latin typeface="+mn-lt"/>
                          <a:ea typeface="Calibri" panose="020F0502020204030204" pitchFamily="34" charset="0"/>
                          <a:cs typeface="Times New Roman" panose="02020603050405020304" pitchFamily="18" charset="0"/>
                        </a:rPr>
                        <a:t>English curriculum: poetry units on committed and stable relationships (Y9).</a:t>
                      </a:r>
                    </a:p>
                    <a:p>
                      <a:pPr algn="l">
                        <a:lnSpc>
                          <a:spcPct val="107000"/>
                        </a:lnSpc>
                        <a:spcAft>
                          <a:spcPts val="0"/>
                        </a:spcAft>
                      </a:pPr>
                      <a:r>
                        <a:rPr lang="en-GB" sz="800" dirty="0">
                          <a:effectLst/>
                          <a:latin typeface="+mn-lt"/>
                          <a:ea typeface="Calibri" panose="020F0502020204030204" pitchFamily="34" charset="0"/>
                          <a:cs typeface="Times New Roman" panose="02020603050405020304" pitchFamily="18" charset="0"/>
                        </a:rPr>
                        <a:t>Social Sciences curriculum: families and households (Y9-Y13).</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28296307"/>
                  </a:ext>
                </a:extLst>
              </a:tr>
              <a:tr h="656582">
                <a:tc vMerge="1">
                  <a:txBody>
                    <a:bodyPr/>
                    <a:lstStyle/>
                    <a:p>
                      <a:endParaRPr lang="en-GB"/>
                    </a:p>
                  </a:txBody>
                  <a:tcPr/>
                </a:tc>
                <a:tc vMerge="1">
                  <a:txBody>
                    <a:bodyPr/>
                    <a:lstStyle/>
                    <a:p>
                      <a:endParaRPr lang="en-GB"/>
                    </a:p>
                  </a:txBody>
                  <a:tcPr/>
                </a:tc>
                <a:tc>
                  <a:txBody>
                    <a:bodyPr/>
                    <a:lstStyle/>
                    <a:p>
                      <a:pPr marL="0" marR="0" lvl="0" indent="0" algn="l" defTabSz="914400" rtl="0" eaLnBrk="1" fontAlgn="auto" latinLnBrk="0" hangingPunct="1">
                        <a:lnSpc>
                          <a:spcPts val="1200"/>
                        </a:lnSpc>
                        <a:spcBef>
                          <a:spcPts val="400"/>
                        </a:spcBef>
                        <a:spcAft>
                          <a:spcPts val="300"/>
                        </a:spcAft>
                        <a:buClrTx/>
                        <a:buSzTx/>
                        <a:buFontTx/>
                        <a:buNone/>
                        <a:tabLst/>
                        <a:defRPr/>
                      </a:pPr>
                      <a:r>
                        <a:rPr lang="en-GB" sz="800" dirty="0">
                          <a:effectLst/>
                          <a:latin typeface="+mn-lt"/>
                        </a:rPr>
                        <a:t>Self-esteem and self-worth</a:t>
                      </a:r>
                      <a:endParaRPr lang="en-GB" sz="800" dirty="0">
                        <a:effectLst/>
                        <a:latin typeface="+mn-lt"/>
                        <a:ea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ts val="1200"/>
                        </a:lnSpc>
                        <a:spcBef>
                          <a:spcPts val="400"/>
                        </a:spcBef>
                        <a:spcAft>
                          <a:spcPts val="300"/>
                        </a:spcAft>
                        <a:buClrTx/>
                        <a:buSzTx/>
                        <a:buFontTx/>
                        <a:buNone/>
                        <a:tabLst/>
                        <a:defRPr/>
                      </a:pPr>
                      <a:endParaRPr lang="en-GB" sz="800" dirty="0">
                        <a:effectLst/>
                        <a:latin typeface="+mn-lt"/>
                      </a:endParaRPr>
                    </a:p>
                    <a:p>
                      <a:pPr algn="l">
                        <a:lnSpc>
                          <a:spcPts val="1200"/>
                        </a:lnSpc>
                        <a:spcBef>
                          <a:spcPts val="400"/>
                        </a:spcBef>
                        <a:spcAft>
                          <a:spcPts val="300"/>
                        </a:spcAft>
                      </a:pPr>
                      <a:endParaRPr lang="en-GB" sz="800" dirty="0">
                        <a:effectLst/>
                        <a:latin typeface="+mn-lt"/>
                        <a:ea typeface="Times New Roman" panose="02020603050405020304" pitchFamily="18"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252095" indent="-252095" algn="l">
                        <a:lnSpc>
                          <a:spcPts val="1200"/>
                        </a:lnSpc>
                        <a:spcBef>
                          <a:spcPts val="400"/>
                        </a:spcBef>
                        <a:spcAft>
                          <a:spcPts val="300"/>
                        </a:spcAft>
                        <a:buFont typeface="Arial" panose="020B0604020202020204" pitchFamily="34" charset="0"/>
                        <a:buChar char="•"/>
                        <a:tabLst>
                          <a:tab pos="252095" algn="l"/>
                          <a:tab pos="457200" algn="l"/>
                        </a:tabLst>
                      </a:pPr>
                      <a:r>
                        <a:rPr lang="en-GB" sz="800" dirty="0">
                          <a:effectLst/>
                          <a:latin typeface="+mn-lt"/>
                        </a:rPr>
                        <a:t> Respecting boundaries. </a:t>
                      </a:r>
                      <a:r>
                        <a:rPr lang="en-GB" sz="900" b="0" i="0" kern="1200" dirty="0">
                          <a:solidFill>
                            <a:schemeClr val="dk1"/>
                          </a:solidFill>
                          <a:effectLst/>
                          <a:latin typeface="+mn-lt"/>
                          <a:ea typeface="+mn-ea"/>
                          <a:cs typeface="+mn-cs"/>
                        </a:rPr>
                        <a:t> </a:t>
                      </a:r>
                    </a:p>
                    <a:p>
                      <a:pPr marL="252095" indent="-252095" algn="l">
                        <a:lnSpc>
                          <a:spcPts val="1200"/>
                        </a:lnSpc>
                        <a:spcBef>
                          <a:spcPts val="400"/>
                        </a:spcBef>
                        <a:spcAft>
                          <a:spcPts val="300"/>
                        </a:spcAft>
                        <a:buFont typeface="Arial" panose="020B0604020202020204" pitchFamily="34" charset="0"/>
                        <a:buChar char="•"/>
                        <a:tabLst>
                          <a:tab pos="252095" algn="l"/>
                          <a:tab pos="457200" algn="l"/>
                        </a:tabLst>
                      </a:pPr>
                      <a:r>
                        <a:rPr lang="en-GB" sz="900" b="0" i="0" kern="1200" dirty="0">
                          <a:solidFill>
                            <a:schemeClr val="dk1"/>
                          </a:solidFill>
                          <a:effectLst/>
                          <a:latin typeface="+mn-lt"/>
                          <a:ea typeface="+mn-ea"/>
                          <a:cs typeface="+mn-cs"/>
                        </a:rPr>
                        <a:t>What</a:t>
                      </a:r>
                      <a:r>
                        <a:rPr lang="en-GB" sz="900" b="0" i="0" kern="1200" baseline="0" dirty="0">
                          <a:solidFill>
                            <a:schemeClr val="dk1"/>
                          </a:solidFill>
                          <a:effectLst/>
                          <a:latin typeface="+mn-lt"/>
                          <a:ea typeface="+mn-ea"/>
                          <a:cs typeface="+mn-cs"/>
                        </a:rPr>
                        <a:t> are</a:t>
                      </a:r>
                      <a:r>
                        <a:rPr lang="en-GB" sz="900" b="0" i="0" kern="1200" dirty="0">
                          <a:solidFill>
                            <a:schemeClr val="dk1"/>
                          </a:solidFill>
                          <a:effectLst/>
                          <a:latin typeface="+mn-lt"/>
                          <a:ea typeface="+mn-ea"/>
                          <a:cs typeface="+mn-cs"/>
                        </a:rPr>
                        <a:t> the dangers of the media promoting their ideal of body image</a:t>
                      </a:r>
                      <a:r>
                        <a:rPr lang="en-GB" sz="900" b="0" i="0" kern="1200" baseline="0" dirty="0">
                          <a:solidFill>
                            <a:schemeClr val="dk1"/>
                          </a:solidFill>
                          <a:effectLst/>
                          <a:latin typeface="+mn-lt"/>
                          <a:ea typeface="+mn-ea"/>
                          <a:cs typeface="+mn-cs"/>
                        </a:rPr>
                        <a:t> and life in general?</a:t>
                      </a:r>
                      <a:r>
                        <a:rPr lang="en-GB" sz="900" b="0" i="0" kern="1200" dirty="0">
                          <a:solidFill>
                            <a:schemeClr val="dk1"/>
                          </a:solidFill>
                          <a:effectLst/>
                          <a:latin typeface="+mn-lt"/>
                          <a:ea typeface="+mn-ea"/>
                          <a:cs typeface="+mn-cs"/>
                        </a:rPr>
                        <a:t> </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en-GB" sz="800" dirty="0">
                          <a:effectLst/>
                          <a:latin typeface="+mn-lt"/>
                        </a:rPr>
                        <a:t> The media representation</a:t>
                      </a:r>
                      <a:r>
                        <a:rPr lang="en-GB" sz="800" baseline="0" dirty="0">
                          <a:effectLst/>
                          <a:latin typeface="+mn-lt"/>
                        </a:rPr>
                        <a:t> of life and beauty standards is unrealistic. </a:t>
                      </a: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en-GB" sz="800" dirty="0">
                          <a:effectLst/>
                          <a:latin typeface="+mn-lt"/>
                        </a:rPr>
                        <a:t> </a:t>
                      </a: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800" dirty="0">
                          <a:effectLst/>
                          <a:latin typeface="+mn-lt"/>
                        </a:rPr>
                        <a:t>Body Image – PD Day</a:t>
                      </a:r>
                      <a:r>
                        <a:rPr lang="en-GB" sz="800" baseline="0" dirty="0">
                          <a:effectLst/>
                          <a:latin typeface="+mn-lt"/>
                        </a:rPr>
                        <a:t> Y10.</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800" baseline="0" dirty="0">
                          <a:effectLst/>
                          <a:latin typeface="+mn-lt"/>
                          <a:ea typeface="Calibri" panose="020F0502020204030204" pitchFamily="34" charset="0"/>
                          <a:cs typeface="Times New Roman" panose="02020603050405020304" pitchFamily="18" charset="0"/>
                        </a:rPr>
                        <a:t>Breakdown of relationships (Y8 PSHE and PD Days). </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800" baseline="0" dirty="0">
                          <a:effectLst/>
                          <a:latin typeface="+mn-lt"/>
                          <a:ea typeface="Calibri" panose="020F0502020204030204" pitchFamily="34" charset="0"/>
                          <a:cs typeface="Times New Roman" panose="02020603050405020304" pitchFamily="18" charset="0"/>
                        </a:rPr>
                        <a:t>Online influences (Y8 PSHE and PD Days). </a:t>
                      </a:r>
                      <a:endParaRPr lang="en-GB" sz="800" dirty="0">
                        <a:effectLst/>
                        <a:latin typeface="+mn-lt"/>
                        <a:ea typeface="Calibri" panose="020F0502020204030204" pitchFamily="34" charset="0"/>
                        <a:cs typeface="Times New Roman" panose="02020603050405020304" pitchFamily="18" charset="0"/>
                      </a:endParaRPr>
                    </a:p>
                    <a:p>
                      <a:pPr algn="l">
                        <a:lnSpc>
                          <a:spcPct val="107000"/>
                        </a:lnSpc>
                        <a:spcAft>
                          <a:spcPts val="0"/>
                        </a:spcAft>
                      </a:pPr>
                      <a:r>
                        <a:rPr lang="en-GB" sz="800" dirty="0">
                          <a:effectLst/>
                          <a:latin typeface="+mn-lt"/>
                          <a:ea typeface="Calibri" panose="020F0502020204030204" pitchFamily="34" charset="0"/>
                          <a:cs typeface="Times New Roman" panose="02020603050405020304" pitchFamily="18" charset="0"/>
                        </a:rPr>
                        <a:t>Bullying and body shaming (Y11 PD).</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29363288"/>
                  </a:ext>
                </a:extLst>
              </a:tr>
              <a:tr h="524089">
                <a:tc vMerge="1">
                  <a:txBody>
                    <a:bodyPr/>
                    <a:lstStyle/>
                    <a:p>
                      <a:endParaRPr lang="en-GB"/>
                    </a:p>
                  </a:txBody>
                  <a:tcPr/>
                </a:tc>
                <a:tc vMerge="1">
                  <a:txBody>
                    <a:bodyPr/>
                    <a:lstStyle/>
                    <a:p>
                      <a:endParaRPr lang="en-GB"/>
                    </a:p>
                  </a:txBody>
                  <a:tcPr/>
                </a:tc>
                <a:tc>
                  <a:txBody>
                    <a:bodyPr/>
                    <a:lstStyle/>
                    <a:p>
                      <a:pPr algn="l">
                        <a:lnSpc>
                          <a:spcPts val="1200"/>
                        </a:lnSpc>
                        <a:spcBef>
                          <a:spcPts val="400"/>
                        </a:spcBef>
                        <a:spcAft>
                          <a:spcPts val="300"/>
                        </a:spcAft>
                      </a:pPr>
                      <a:r>
                        <a:rPr lang="en-GB" sz="800" dirty="0">
                          <a:effectLst/>
                          <a:latin typeface="+mn-lt"/>
                        </a:rPr>
                        <a:t>Contraception and parenthood. </a:t>
                      </a:r>
                      <a:endParaRPr lang="en-GB" sz="800" dirty="0">
                        <a:effectLst/>
                        <a:latin typeface="+mn-lt"/>
                        <a:ea typeface="Times New Roman" panose="02020603050405020304" pitchFamily="18" charset="0"/>
                        <a:cs typeface="Times New Roman" panose="02020603050405020304" pitchFamily="18" charset="0"/>
                      </a:endParaRPr>
                    </a:p>
                    <a:p>
                      <a:pPr algn="l">
                        <a:lnSpc>
                          <a:spcPts val="1200"/>
                        </a:lnSpc>
                        <a:spcBef>
                          <a:spcPts val="400"/>
                        </a:spcBef>
                        <a:spcAft>
                          <a:spcPts val="300"/>
                        </a:spcAft>
                      </a:pPr>
                      <a:endParaRPr lang="en-GB" sz="800" dirty="0">
                        <a:effectLst/>
                        <a:latin typeface="+mn-lt"/>
                        <a:ea typeface="Times New Roman" panose="02020603050405020304" pitchFamily="18"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252095" indent="-252095" algn="l">
                        <a:lnSpc>
                          <a:spcPts val="1200"/>
                        </a:lnSpc>
                        <a:spcBef>
                          <a:spcPts val="400"/>
                        </a:spcBef>
                        <a:spcAft>
                          <a:spcPts val="300"/>
                        </a:spcAft>
                        <a:buFont typeface="Arial" panose="020B0604020202020204" pitchFamily="34" charset="0"/>
                        <a:buChar char="•"/>
                        <a:tabLst>
                          <a:tab pos="252095" algn="l"/>
                          <a:tab pos="457200" algn="l"/>
                        </a:tabLst>
                      </a:pPr>
                      <a:r>
                        <a:rPr lang="en-GB" sz="800" dirty="0">
                          <a:effectLst/>
                          <a:latin typeface="+mn-lt"/>
                        </a:rPr>
                        <a:t> What is the purpose of contraception? </a:t>
                      </a:r>
                    </a:p>
                    <a:p>
                      <a:pPr marL="252095" indent="-252095" algn="l">
                        <a:lnSpc>
                          <a:spcPts val="1200"/>
                        </a:lnSpc>
                        <a:spcBef>
                          <a:spcPts val="400"/>
                        </a:spcBef>
                        <a:spcAft>
                          <a:spcPts val="300"/>
                        </a:spcAft>
                        <a:buFont typeface="Arial" panose="020B0604020202020204" pitchFamily="34" charset="0"/>
                        <a:buChar char="•"/>
                        <a:tabLst>
                          <a:tab pos="252095" algn="l"/>
                          <a:tab pos="457200" algn="l"/>
                        </a:tabLst>
                      </a:pPr>
                      <a:r>
                        <a:rPr lang="en-GB" sz="800" dirty="0">
                          <a:effectLst/>
                          <a:latin typeface="+mn-lt"/>
                          <a:ea typeface="Times New Roman" panose="02020603050405020304" pitchFamily="18" charset="0"/>
                          <a:cs typeface="Times New Roman" panose="02020603050405020304" pitchFamily="18" charset="0"/>
                        </a:rPr>
                        <a:t>What</a:t>
                      </a:r>
                      <a:r>
                        <a:rPr lang="en-GB" sz="800" baseline="0" dirty="0">
                          <a:effectLst/>
                          <a:latin typeface="+mn-lt"/>
                          <a:ea typeface="Times New Roman" panose="02020603050405020304" pitchFamily="18" charset="0"/>
                          <a:cs typeface="Times New Roman" panose="02020603050405020304" pitchFamily="18" charset="0"/>
                        </a:rPr>
                        <a:t> are the potential consequences of not using contraception?</a:t>
                      </a:r>
                      <a:endParaRPr lang="en-GB" sz="800" dirty="0">
                        <a:effectLst/>
                        <a:latin typeface="+mn-lt"/>
                        <a:ea typeface="Times New Roman" panose="02020603050405020304" pitchFamily="18"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en-GB" sz="800" dirty="0">
                          <a:effectLst/>
                          <a:latin typeface="+mn-lt"/>
                        </a:rPr>
                        <a:t> Purpose of contraception.</a:t>
                      </a: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en-GB" sz="800" dirty="0">
                          <a:effectLst/>
                          <a:latin typeface="+mn-lt"/>
                          <a:ea typeface="Calibri" panose="020F0502020204030204" pitchFamily="34" charset="0"/>
                          <a:cs typeface="Times New Roman" panose="02020603050405020304" pitchFamily="18" charset="0"/>
                        </a:rPr>
                        <a:t>Primary curriculum: periods and how babies are made. </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en-GB" sz="800" dirty="0">
                          <a:effectLst/>
                          <a:latin typeface="+mn-lt"/>
                        </a:rPr>
                        <a:t>Unplanned pregnancies (Y9 PSHE and PD Days). </a:t>
                      </a:r>
                    </a:p>
                    <a:p>
                      <a:pPr algn="l">
                        <a:lnSpc>
                          <a:spcPct val="107000"/>
                        </a:lnSpc>
                        <a:spcAft>
                          <a:spcPts val="0"/>
                        </a:spcAft>
                      </a:pPr>
                      <a:r>
                        <a:rPr lang="en-GB" sz="800" dirty="0">
                          <a:effectLst/>
                          <a:latin typeface="+mn-lt"/>
                        </a:rPr>
                        <a:t>STIs and sexual health (Y11 PD Days).</a:t>
                      </a:r>
                    </a:p>
                    <a:p>
                      <a:pPr algn="l">
                        <a:lnSpc>
                          <a:spcPct val="107000"/>
                        </a:lnSpc>
                        <a:spcAft>
                          <a:spcPts val="0"/>
                        </a:spcAft>
                      </a:pPr>
                      <a:r>
                        <a:rPr lang="en-GB" sz="800" dirty="0">
                          <a:effectLst/>
                          <a:latin typeface="+mn-lt"/>
                          <a:ea typeface="Calibri" panose="020F0502020204030204" pitchFamily="34" charset="0"/>
                          <a:cs typeface="Times New Roman" panose="02020603050405020304" pitchFamily="18" charset="0"/>
                        </a:rPr>
                        <a:t>Contraception for STIs (Y8 PSHE).</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916536059"/>
                  </a:ext>
                </a:extLst>
              </a:tr>
              <a:tr h="443706">
                <a:tc vMerge="1">
                  <a:txBody>
                    <a:bodyPr/>
                    <a:lstStyle/>
                    <a:p>
                      <a:endParaRPr lang="en-GB"/>
                    </a:p>
                  </a:txBody>
                  <a:tcPr/>
                </a:tc>
                <a:tc vMerge="1">
                  <a:txBody>
                    <a:bodyPr/>
                    <a:lstStyle/>
                    <a:p>
                      <a:endParaRPr lang="en-GB"/>
                    </a:p>
                  </a:txBody>
                  <a:tcPr/>
                </a:tc>
                <a:tc>
                  <a:txBody>
                    <a:bodyPr/>
                    <a:lstStyle/>
                    <a:p>
                      <a:pPr algn="l">
                        <a:lnSpc>
                          <a:spcPts val="1200"/>
                        </a:lnSpc>
                        <a:spcBef>
                          <a:spcPts val="400"/>
                        </a:spcBef>
                        <a:spcAft>
                          <a:spcPts val="300"/>
                        </a:spcAft>
                      </a:pPr>
                      <a:r>
                        <a:rPr lang="en-GB" sz="800" dirty="0">
                          <a:effectLst/>
                          <a:latin typeface="+mn-lt"/>
                        </a:rPr>
                        <a:t>Puberty and Change </a:t>
                      </a:r>
                      <a:endParaRPr lang="en-GB" sz="800" dirty="0">
                        <a:effectLst/>
                        <a:latin typeface="+mn-lt"/>
                        <a:ea typeface="Times New Roman" panose="02020603050405020304" pitchFamily="18"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252095" indent="-252095" algn="l">
                        <a:lnSpc>
                          <a:spcPts val="1200"/>
                        </a:lnSpc>
                        <a:spcBef>
                          <a:spcPts val="400"/>
                        </a:spcBef>
                        <a:spcAft>
                          <a:spcPts val="300"/>
                        </a:spcAft>
                        <a:buFont typeface="Arial" panose="020B0604020202020204" pitchFamily="34" charset="0"/>
                        <a:buChar char="•"/>
                        <a:tabLst>
                          <a:tab pos="252095" algn="l"/>
                          <a:tab pos="457200" algn="l"/>
                        </a:tabLst>
                      </a:pPr>
                      <a:r>
                        <a:rPr lang="en-GB" sz="800" dirty="0">
                          <a:effectLst/>
                          <a:latin typeface="+mn-lt"/>
                          <a:ea typeface="+mn-ea"/>
                          <a:cs typeface="+mn-cs"/>
                        </a:rPr>
                        <a:t>Changes</a:t>
                      </a:r>
                      <a:r>
                        <a:rPr lang="en-GB" sz="800" baseline="0" dirty="0">
                          <a:effectLst/>
                          <a:latin typeface="+mn-lt"/>
                          <a:ea typeface="+mn-ea"/>
                          <a:cs typeface="+mn-cs"/>
                        </a:rPr>
                        <a:t> to the body from puberty to the menopause.</a:t>
                      </a:r>
                    </a:p>
                    <a:p>
                      <a:pPr marL="252095" indent="-252095" algn="l">
                        <a:lnSpc>
                          <a:spcPts val="1200"/>
                        </a:lnSpc>
                        <a:spcBef>
                          <a:spcPts val="400"/>
                        </a:spcBef>
                        <a:spcAft>
                          <a:spcPts val="300"/>
                        </a:spcAft>
                        <a:buFont typeface="Arial" panose="020B0604020202020204" pitchFamily="34" charset="0"/>
                        <a:buChar char="•"/>
                        <a:tabLst>
                          <a:tab pos="252095" algn="l"/>
                          <a:tab pos="457200" algn="l"/>
                        </a:tabLst>
                      </a:pPr>
                      <a:r>
                        <a:rPr lang="en-GB" sz="800" baseline="0" dirty="0">
                          <a:effectLst/>
                          <a:latin typeface="+mn-lt"/>
                          <a:ea typeface="+mn-ea"/>
                          <a:cs typeface="+mn-cs"/>
                        </a:rPr>
                        <a:t>How to deal with changes to the body. </a:t>
                      </a:r>
                      <a:endParaRPr lang="en-GB" sz="800" dirty="0">
                        <a:effectLst/>
                        <a:latin typeface="+mn-lt"/>
                        <a:ea typeface="Times New Roman" panose="02020603050405020304" pitchFamily="18"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en-GB" sz="800" dirty="0">
                          <a:effectLst/>
                          <a:latin typeface="+mn-lt"/>
                          <a:ea typeface="+mn-ea"/>
                          <a:cs typeface="+mn-cs"/>
                        </a:rPr>
                        <a:t>Managing</a:t>
                      </a:r>
                      <a:r>
                        <a:rPr lang="en-GB" sz="800" baseline="0" dirty="0">
                          <a:effectLst/>
                          <a:latin typeface="+mn-lt"/>
                          <a:ea typeface="+mn-ea"/>
                          <a:cs typeface="+mn-cs"/>
                        </a:rPr>
                        <a:t> puberty. </a:t>
                      </a: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en-GB" sz="800" dirty="0">
                          <a:effectLst/>
                          <a:latin typeface="+mn-lt"/>
                        </a:rPr>
                        <a:t> Science</a:t>
                      </a:r>
                      <a:r>
                        <a:rPr lang="en-GB" sz="800" baseline="0" dirty="0">
                          <a:effectLst/>
                          <a:latin typeface="+mn-lt"/>
                        </a:rPr>
                        <a:t> curriculum.</a:t>
                      </a:r>
                    </a:p>
                    <a:p>
                      <a:pPr algn="l">
                        <a:lnSpc>
                          <a:spcPct val="107000"/>
                        </a:lnSpc>
                        <a:spcAft>
                          <a:spcPts val="0"/>
                        </a:spcAft>
                      </a:pPr>
                      <a:r>
                        <a:rPr lang="en-GB" sz="800" baseline="0" dirty="0">
                          <a:effectLst/>
                          <a:latin typeface="+mn-lt"/>
                        </a:rPr>
                        <a:t>Primary curriculum: puberty. </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en-GB" sz="800" dirty="0">
                          <a:effectLst/>
                          <a:latin typeface="+mn-lt"/>
                          <a:ea typeface="Calibri" panose="020F0502020204030204" pitchFamily="34" charset="0"/>
                          <a:cs typeface="Times New Roman" panose="02020603050405020304" pitchFamily="18" charset="0"/>
                        </a:rPr>
                        <a:t>Pregnancy and parenting in all years.</a:t>
                      </a:r>
                    </a:p>
                    <a:p>
                      <a:pPr algn="l">
                        <a:lnSpc>
                          <a:spcPct val="107000"/>
                        </a:lnSpc>
                        <a:spcAft>
                          <a:spcPts val="0"/>
                        </a:spcAft>
                      </a:pPr>
                      <a:r>
                        <a:rPr lang="en-GB" sz="800" dirty="0">
                          <a:effectLst/>
                          <a:latin typeface="+mn-lt"/>
                          <a:ea typeface="Calibri" panose="020F0502020204030204" pitchFamily="34" charset="0"/>
                          <a:cs typeface="Times New Roman" panose="02020603050405020304" pitchFamily="18" charset="0"/>
                        </a:rPr>
                        <a:t>Cervical screening (Y12 PD Days and PD time).</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87196065"/>
                  </a:ext>
                </a:extLst>
              </a:tr>
              <a:tr h="405984">
                <a:tc vMerge="1">
                  <a:txBody>
                    <a:bodyPr/>
                    <a:lstStyle/>
                    <a:p>
                      <a:endParaRPr lang="en-GB"/>
                    </a:p>
                  </a:txBody>
                  <a:tcPr/>
                </a:tc>
                <a:tc vMerge="1">
                  <a:txBody>
                    <a:bodyPr/>
                    <a:lstStyle/>
                    <a:p>
                      <a:endParaRPr lang="en-GB"/>
                    </a:p>
                  </a:txBody>
                  <a:tcPr/>
                </a:tc>
                <a:tc>
                  <a:txBody>
                    <a:bodyPr/>
                    <a:lstStyle/>
                    <a:p>
                      <a:pPr algn="l">
                        <a:lnSpc>
                          <a:spcPts val="1200"/>
                        </a:lnSpc>
                        <a:spcBef>
                          <a:spcPts val="400"/>
                        </a:spcBef>
                        <a:spcAft>
                          <a:spcPts val="300"/>
                        </a:spcAft>
                      </a:pPr>
                      <a:r>
                        <a:rPr lang="en-GB" sz="800" dirty="0">
                          <a:effectLst/>
                          <a:latin typeface="+mn-lt"/>
                        </a:rPr>
                        <a:t>What are the consequences of substance use and abuse? </a:t>
                      </a:r>
                      <a:endParaRPr lang="en-GB" sz="800" dirty="0">
                        <a:effectLst/>
                        <a:latin typeface="+mn-lt"/>
                        <a:ea typeface="Times New Roman" panose="02020603050405020304" pitchFamily="18"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252095" indent="-252095" algn="l">
                        <a:lnSpc>
                          <a:spcPts val="1200"/>
                        </a:lnSpc>
                        <a:spcBef>
                          <a:spcPts val="400"/>
                        </a:spcBef>
                        <a:spcAft>
                          <a:spcPts val="300"/>
                        </a:spcAft>
                        <a:buFont typeface="Arial" panose="020B0604020202020204" pitchFamily="34" charset="0"/>
                        <a:buChar char="•"/>
                        <a:tabLst>
                          <a:tab pos="252095" algn="l"/>
                          <a:tab pos="457200" algn="l"/>
                        </a:tabLst>
                      </a:pPr>
                      <a:r>
                        <a:rPr lang="en-GB" sz="800" dirty="0">
                          <a:effectLst/>
                          <a:latin typeface="+mn-lt"/>
                        </a:rPr>
                        <a:t> What are the health risks associated</a:t>
                      </a:r>
                      <a:r>
                        <a:rPr lang="en-GB" sz="800" baseline="0" dirty="0">
                          <a:effectLst/>
                          <a:latin typeface="+mn-lt"/>
                        </a:rPr>
                        <a:t> with vaping, smoking, alcohol and drugs?</a:t>
                      </a:r>
                      <a:endParaRPr lang="en-GB" sz="800" dirty="0">
                        <a:effectLst/>
                        <a:latin typeface="+mn-lt"/>
                        <a:ea typeface="Times New Roman" panose="02020603050405020304" pitchFamily="18"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en-GB" sz="800" dirty="0">
                          <a:effectLst/>
                          <a:latin typeface="+mn-lt"/>
                        </a:rPr>
                        <a:t>Risks of substance use. </a:t>
                      </a:r>
                    </a:p>
                    <a:p>
                      <a:pPr algn="l">
                        <a:lnSpc>
                          <a:spcPct val="107000"/>
                        </a:lnSpc>
                        <a:spcAft>
                          <a:spcPts val="0"/>
                        </a:spcAft>
                      </a:pPr>
                      <a:r>
                        <a:rPr lang="en-GB" sz="800" dirty="0">
                          <a:effectLst/>
                          <a:latin typeface="+mn-lt"/>
                          <a:ea typeface="Calibri" panose="020F0502020204030204" pitchFamily="34" charset="0"/>
                          <a:cs typeface="Times New Roman" panose="02020603050405020304" pitchFamily="18" charset="0"/>
                        </a:rPr>
                        <a:t>Where to get</a:t>
                      </a:r>
                      <a:r>
                        <a:rPr lang="en-GB" sz="800" baseline="0" dirty="0">
                          <a:effectLst/>
                          <a:latin typeface="+mn-lt"/>
                          <a:ea typeface="Calibri" panose="020F0502020204030204" pitchFamily="34" charset="0"/>
                          <a:cs typeface="Times New Roman" panose="02020603050405020304" pitchFamily="18" charset="0"/>
                        </a:rPr>
                        <a:t> support.</a:t>
                      </a: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en-GB" sz="800" dirty="0">
                          <a:effectLst/>
                          <a:latin typeface="+mn-lt"/>
                        </a:rPr>
                        <a:t> Science curriculum</a:t>
                      </a:r>
                      <a:r>
                        <a:rPr lang="en-GB" sz="800" baseline="0" dirty="0">
                          <a:effectLst/>
                          <a:latin typeface="+mn-lt"/>
                        </a:rPr>
                        <a:t>.</a:t>
                      </a:r>
                    </a:p>
                    <a:p>
                      <a:pPr algn="l">
                        <a:lnSpc>
                          <a:spcPct val="107000"/>
                        </a:lnSpc>
                        <a:spcAft>
                          <a:spcPts val="0"/>
                        </a:spcAft>
                      </a:pPr>
                      <a:r>
                        <a:rPr lang="en-GB" sz="800" baseline="0" dirty="0">
                          <a:effectLst/>
                          <a:latin typeface="+mn-lt"/>
                          <a:ea typeface="Calibri" panose="020F0502020204030204" pitchFamily="34" charset="0"/>
                          <a:cs typeface="Times New Roman" panose="02020603050405020304" pitchFamily="18" charset="0"/>
                        </a:rPr>
                        <a:t>Substance abuse in further depth (Y8 PSHE and PD Days).</a:t>
                      </a: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2203320"/>
                  </a:ext>
                </a:extLst>
              </a:tr>
              <a:tr h="1028985">
                <a:tc gridSpan="2">
                  <a:txBody>
                    <a:bodyPr/>
                    <a:lstStyle/>
                    <a:p>
                      <a:pPr algn="l">
                        <a:lnSpc>
                          <a:spcPct val="107000"/>
                        </a:lnSpc>
                        <a:spcAft>
                          <a:spcPts val="0"/>
                        </a:spcAft>
                      </a:pPr>
                      <a:r>
                        <a:rPr lang="en-GB" sz="700" dirty="0">
                          <a:effectLst/>
                        </a:rPr>
                        <a:t> </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a:txBody>
                    <a:bodyPr/>
                    <a:lstStyle/>
                    <a:p>
                      <a:pPr algn="l">
                        <a:lnSpc>
                          <a:spcPct val="107000"/>
                        </a:lnSpc>
                        <a:spcAft>
                          <a:spcPts val="0"/>
                        </a:spcAft>
                      </a:pPr>
                      <a:r>
                        <a:rPr lang="en-GB" sz="700" dirty="0">
                          <a:effectLst/>
                        </a:rPr>
                        <a:t>Frameworks to support Learning &amp; Curriculum Construction</a:t>
                      </a:r>
                    </a:p>
                    <a:p>
                      <a:pPr algn="l">
                        <a:lnSpc>
                          <a:spcPct val="107000"/>
                        </a:lnSpc>
                        <a:spcAft>
                          <a:spcPts val="0"/>
                        </a:spcAft>
                      </a:pPr>
                      <a:r>
                        <a:rPr lang="en-GB" sz="700" dirty="0">
                          <a:effectLst/>
                        </a:rPr>
                        <a:t>Assessment</a:t>
                      </a:r>
                    </a:p>
                    <a:p>
                      <a:pPr algn="l">
                        <a:lnSpc>
                          <a:spcPct val="107000"/>
                        </a:lnSpc>
                        <a:spcAft>
                          <a:spcPts val="0"/>
                        </a:spcAft>
                      </a:pPr>
                      <a:r>
                        <a:rPr lang="en-GB" sz="700" dirty="0">
                          <a:effectLst/>
                        </a:rPr>
                        <a:t>Cognition/Metacognition</a:t>
                      </a:r>
                    </a:p>
                    <a:p>
                      <a:pPr algn="l">
                        <a:lnSpc>
                          <a:spcPct val="107000"/>
                        </a:lnSpc>
                        <a:spcAft>
                          <a:spcPts val="0"/>
                        </a:spcAft>
                      </a:pPr>
                      <a:r>
                        <a:rPr lang="en-GB" sz="700" dirty="0">
                          <a:effectLst/>
                        </a:rPr>
                        <a:t>L4L</a:t>
                      </a:r>
                    </a:p>
                    <a:p>
                      <a:pPr algn="l">
                        <a:lnSpc>
                          <a:spcPct val="107000"/>
                        </a:lnSpc>
                        <a:spcAft>
                          <a:spcPts val="0"/>
                        </a:spcAft>
                      </a:pPr>
                      <a:r>
                        <a:rPr lang="en-GB" sz="700" dirty="0">
                          <a:effectLst/>
                        </a:rPr>
                        <a:t>Curriculum Framework</a:t>
                      </a:r>
                    </a:p>
                    <a:p>
                      <a:pPr algn="l">
                        <a:lnSpc>
                          <a:spcPct val="107000"/>
                        </a:lnSpc>
                        <a:spcAft>
                          <a:spcPts val="0"/>
                        </a:spcAft>
                      </a:pPr>
                      <a:r>
                        <a:rPr lang="en-GB" sz="700" dirty="0">
                          <a:effectLst/>
                        </a:rPr>
                        <a:t>Remote Learning Framework</a:t>
                      </a:r>
                    </a:p>
                    <a:p>
                      <a:pPr algn="l">
                        <a:lnSpc>
                          <a:spcPct val="107000"/>
                        </a:lnSpc>
                        <a:spcAft>
                          <a:spcPts val="0"/>
                        </a:spcAft>
                      </a:pPr>
                      <a:r>
                        <a:rPr lang="en-GB" sz="700" dirty="0">
                          <a:effectLst/>
                        </a:rPr>
                        <a:t>Maximising Learning </a:t>
                      </a:r>
                      <a:endParaRPr lang="en-GB" sz="1200" dirty="0"/>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3">
                  <a:txBody>
                    <a:bodyPr/>
                    <a:lstStyle/>
                    <a:p>
                      <a:pPr algn="l">
                        <a:lnSpc>
                          <a:spcPct val="107000"/>
                        </a:lnSpc>
                        <a:spcAft>
                          <a:spcPts val="0"/>
                        </a:spcAft>
                      </a:pPr>
                      <a:r>
                        <a:rPr lang="en-GB" sz="700" dirty="0">
                          <a:effectLst/>
                        </a:rPr>
                        <a:t>Cross Curricular Links:</a:t>
                      </a:r>
                    </a:p>
                    <a:p>
                      <a:pPr algn="l">
                        <a:lnSpc>
                          <a:spcPct val="107000"/>
                        </a:lnSpc>
                        <a:spcAft>
                          <a:spcPts val="0"/>
                        </a:spcAft>
                      </a:pPr>
                      <a:r>
                        <a:rPr lang="en-GB" sz="700" dirty="0">
                          <a:effectLst/>
                        </a:rPr>
                        <a:t>British Values, </a:t>
                      </a:r>
                    </a:p>
                    <a:p>
                      <a:pPr algn="l">
                        <a:lnSpc>
                          <a:spcPct val="107000"/>
                        </a:lnSpc>
                        <a:spcAft>
                          <a:spcPts val="0"/>
                        </a:spcAft>
                      </a:pPr>
                      <a:r>
                        <a:rPr lang="en-GB" sz="700" dirty="0">
                          <a:effectLst/>
                        </a:rPr>
                        <a:t>RSE</a:t>
                      </a:r>
                    </a:p>
                    <a:p>
                      <a:pPr algn="l">
                        <a:lnSpc>
                          <a:spcPct val="107000"/>
                        </a:lnSpc>
                        <a:spcAft>
                          <a:spcPts val="0"/>
                        </a:spcAft>
                      </a:pPr>
                      <a:r>
                        <a:rPr lang="en-GB" sz="700" dirty="0">
                          <a:effectLst/>
                          <a:latin typeface="+mn-lt"/>
                          <a:ea typeface="+mn-ea"/>
                          <a:cs typeface="+mn-cs"/>
                        </a:rPr>
                        <a:t>Science</a:t>
                      </a:r>
                      <a:r>
                        <a:rPr lang="en-GB" sz="700" baseline="0" dirty="0">
                          <a:effectLst/>
                          <a:latin typeface="+mn-lt"/>
                          <a:ea typeface="+mn-ea"/>
                          <a:cs typeface="+mn-cs"/>
                        </a:rPr>
                        <a:t> </a:t>
                      </a:r>
                    </a:p>
                    <a:p>
                      <a:pPr algn="l">
                        <a:lnSpc>
                          <a:spcPct val="107000"/>
                        </a:lnSpc>
                        <a:spcAft>
                          <a:spcPts val="0"/>
                        </a:spcAft>
                      </a:pPr>
                      <a:r>
                        <a:rPr lang="en-GB" sz="700" baseline="0" dirty="0">
                          <a:effectLst/>
                          <a:latin typeface="+mn-lt"/>
                          <a:ea typeface="+mn-ea"/>
                          <a:cs typeface="+mn-cs"/>
                        </a:rPr>
                        <a:t>PSHE lessons </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tc>
                  <a:txBody>
                    <a:bodyPr/>
                    <a:lstStyle/>
                    <a:p>
                      <a:pPr algn="l">
                        <a:lnSpc>
                          <a:spcPct val="107000"/>
                        </a:lnSpc>
                        <a:spcAft>
                          <a:spcPts val="0"/>
                        </a:spcAft>
                      </a:pPr>
                      <a:r>
                        <a:rPr lang="en-GB" sz="700" dirty="0">
                          <a:effectLst/>
                        </a:rPr>
                        <a:t>Barriers to Learning (SEND)</a:t>
                      </a:r>
                    </a:p>
                    <a:p>
                      <a:pPr algn="l">
                        <a:lnSpc>
                          <a:spcPct val="107000"/>
                        </a:lnSpc>
                        <a:spcAft>
                          <a:spcPts val="0"/>
                        </a:spcAft>
                      </a:pPr>
                      <a:r>
                        <a:rPr lang="en-GB" sz="700" dirty="0">
                          <a:effectLst/>
                        </a:rPr>
                        <a:t>Specific Physical Needs</a:t>
                      </a:r>
                    </a:p>
                    <a:p>
                      <a:pPr algn="l">
                        <a:lnSpc>
                          <a:spcPct val="107000"/>
                        </a:lnSpc>
                        <a:spcAft>
                          <a:spcPts val="0"/>
                        </a:spcAft>
                      </a:pPr>
                      <a:r>
                        <a:rPr lang="en-GB" sz="700" dirty="0">
                          <a:effectLst/>
                        </a:rPr>
                        <a:t>Misconceptions</a:t>
                      </a:r>
                    </a:p>
                    <a:p>
                      <a:pPr algn="l">
                        <a:lnSpc>
                          <a:spcPct val="107000"/>
                        </a:lnSpc>
                        <a:spcAft>
                          <a:spcPts val="0"/>
                        </a:spcAft>
                      </a:pPr>
                      <a:r>
                        <a:rPr lang="en-GB" sz="700" dirty="0">
                          <a:effectLst/>
                        </a:rPr>
                        <a:t>Processing </a:t>
                      </a:r>
                    </a:p>
                    <a:p>
                      <a:pPr algn="l">
                        <a:lnSpc>
                          <a:spcPct val="107000"/>
                        </a:lnSpc>
                        <a:spcAft>
                          <a:spcPts val="0"/>
                        </a:spcAft>
                      </a:pPr>
                      <a:r>
                        <a:rPr lang="en-GB" sz="700" dirty="0">
                          <a:effectLst/>
                        </a:rPr>
                        <a:t> </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46364534"/>
                  </a:ext>
                </a:extLst>
              </a:tr>
            </a:tbl>
          </a:graphicData>
        </a:graphic>
      </p:graphicFrame>
    </p:spTree>
    <p:extLst>
      <p:ext uri="{BB962C8B-B14F-4D97-AF65-F5344CB8AC3E}">
        <p14:creationId xmlns:p14="http://schemas.microsoft.com/office/powerpoint/2010/main" val="12778622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158595738"/>
              </p:ext>
            </p:extLst>
          </p:nvPr>
        </p:nvGraphicFramePr>
        <p:xfrm>
          <a:off x="110713" y="217915"/>
          <a:ext cx="9684573" cy="6383206"/>
        </p:xfrm>
        <a:graphic>
          <a:graphicData uri="http://schemas.openxmlformats.org/drawingml/2006/table">
            <a:tbl>
              <a:tblPr firstRow="1" firstCol="1" bandRow="1">
                <a:tableStyleId>{5C22544A-7EE6-4342-B048-85BDC9FD1C3A}</a:tableStyleId>
              </a:tblPr>
              <a:tblGrid>
                <a:gridCol w="613802">
                  <a:extLst>
                    <a:ext uri="{9D8B030D-6E8A-4147-A177-3AD203B41FA5}">
                      <a16:colId xmlns:a16="http://schemas.microsoft.com/office/drawing/2014/main" val="2585925256"/>
                    </a:ext>
                  </a:extLst>
                </a:gridCol>
                <a:gridCol w="662325">
                  <a:extLst>
                    <a:ext uri="{9D8B030D-6E8A-4147-A177-3AD203B41FA5}">
                      <a16:colId xmlns:a16="http://schemas.microsoft.com/office/drawing/2014/main" val="1131736179"/>
                    </a:ext>
                  </a:extLst>
                </a:gridCol>
                <a:gridCol w="1678193">
                  <a:extLst>
                    <a:ext uri="{9D8B030D-6E8A-4147-A177-3AD203B41FA5}">
                      <a16:colId xmlns:a16="http://schemas.microsoft.com/office/drawing/2014/main" val="1973637964"/>
                    </a:ext>
                  </a:extLst>
                </a:gridCol>
                <a:gridCol w="2097741">
                  <a:extLst>
                    <a:ext uri="{9D8B030D-6E8A-4147-A177-3AD203B41FA5}">
                      <a16:colId xmlns:a16="http://schemas.microsoft.com/office/drawing/2014/main" val="1168944811"/>
                    </a:ext>
                  </a:extLst>
                </a:gridCol>
                <a:gridCol w="1398495">
                  <a:extLst>
                    <a:ext uri="{9D8B030D-6E8A-4147-A177-3AD203B41FA5}">
                      <a16:colId xmlns:a16="http://schemas.microsoft.com/office/drawing/2014/main" val="1910020597"/>
                    </a:ext>
                  </a:extLst>
                </a:gridCol>
                <a:gridCol w="1485900">
                  <a:extLst>
                    <a:ext uri="{9D8B030D-6E8A-4147-A177-3AD203B41FA5}">
                      <a16:colId xmlns:a16="http://schemas.microsoft.com/office/drawing/2014/main" val="1554690403"/>
                    </a:ext>
                  </a:extLst>
                </a:gridCol>
                <a:gridCol w="219865">
                  <a:extLst>
                    <a:ext uri="{9D8B030D-6E8A-4147-A177-3AD203B41FA5}">
                      <a16:colId xmlns:a16="http://schemas.microsoft.com/office/drawing/2014/main" val="1652771705"/>
                    </a:ext>
                  </a:extLst>
                </a:gridCol>
                <a:gridCol w="1528252">
                  <a:extLst>
                    <a:ext uri="{9D8B030D-6E8A-4147-A177-3AD203B41FA5}">
                      <a16:colId xmlns:a16="http://schemas.microsoft.com/office/drawing/2014/main" val="1493985723"/>
                    </a:ext>
                  </a:extLst>
                </a:gridCol>
              </a:tblGrid>
              <a:tr h="382206">
                <a:tc>
                  <a:txBody>
                    <a:bodyPr/>
                    <a:lstStyle/>
                    <a:p>
                      <a:pPr algn="l">
                        <a:lnSpc>
                          <a:spcPct val="107000"/>
                        </a:lnSpc>
                        <a:spcAft>
                          <a:spcPts val="0"/>
                        </a:spcAft>
                      </a:pPr>
                      <a:r>
                        <a:rPr lang="en-GB" sz="1000" i="1">
                          <a:solidFill>
                            <a:schemeClr val="accent4">
                              <a:lumMod val="75000"/>
                            </a:schemeClr>
                          </a:solidFill>
                          <a:effectLst/>
                        </a:rPr>
                        <a:t>Year Group</a:t>
                      </a:r>
                      <a:endParaRPr lang="en-GB" sz="1000" i="1">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en-GB" sz="1000" i="1" dirty="0">
                          <a:solidFill>
                            <a:schemeClr val="accent4">
                              <a:lumMod val="75000"/>
                            </a:schemeClr>
                          </a:solidFill>
                          <a:effectLst/>
                        </a:rPr>
                        <a:t>CONSTRUCT</a:t>
                      </a:r>
                      <a:endParaRPr lang="en-GB" sz="1000" i="1" dirty="0">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en-GB" sz="1000" i="1" dirty="0">
                          <a:solidFill>
                            <a:schemeClr val="accent4">
                              <a:lumMod val="75000"/>
                            </a:schemeClr>
                          </a:solidFill>
                          <a:effectLst/>
                        </a:rPr>
                        <a:t>COMPOSITE/ Enquiry</a:t>
                      </a:r>
                      <a:endParaRPr lang="en-GB" sz="1000" i="1" dirty="0">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en-GB" sz="1000" i="1" dirty="0">
                          <a:solidFill>
                            <a:schemeClr val="accent4">
                              <a:lumMod val="75000"/>
                            </a:schemeClr>
                          </a:solidFill>
                          <a:effectLst/>
                        </a:rPr>
                        <a:t>COMPONENT</a:t>
                      </a:r>
                      <a:endParaRPr lang="en-GB" sz="1000" i="1" dirty="0">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en-GB" sz="1000" i="1">
                          <a:solidFill>
                            <a:schemeClr val="accent4">
                              <a:lumMod val="75000"/>
                            </a:schemeClr>
                          </a:solidFill>
                          <a:effectLst/>
                        </a:rPr>
                        <a:t>Personal Knowledge</a:t>
                      </a:r>
                      <a:endParaRPr lang="en-GB" sz="1000" i="1">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en-GB" sz="1000" i="1" dirty="0">
                          <a:solidFill>
                            <a:schemeClr val="accent4">
                              <a:lumMod val="75000"/>
                            </a:schemeClr>
                          </a:solidFill>
                          <a:effectLst/>
                        </a:rPr>
                        <a:t>Prior Learning/Transitional Start points</a:t>
                      </a:r>
                      <a:endParaRPr lang="en-GB" sz="1000" i="1" dirty="0">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r>
                        <a:rPr lang="en-GB" sz="1000" i="1" dirty="0">
                          <a:solidFill>
                            <a:schemeClr val="accent4">
                              <a:lumMod val="75000"/>
                            </a:schemeClr>
                          </a:solidFill>
                          <a:effectLst/>
                        </a:rPr>
                        <a:t>Future Learning</a:t>
                      </a:r>
                      <a:endParaRPr lang="en-GB" sz="1400" i="1" dirty="0">
                        <a:solidFill>
                          <a:schemeClr val="accent4">
                            <a:lumMod val="75000"/>
                          </a:schemeClr>
                        </a:solidFill>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668714497"/>
                  </a:ext>
                </a:extLst>
              </a:tr>
              <a:tr h="795369">
                <a:tc rowSpan="6">
                  <a:txBody>
                    <a:bodyPr/>
                    <a:lstStyle/>
                    <a:p>
                      <a:pPr marL="71755" marR="71755" algn="ctr">
                        <a:lnSpc>
                          <a:spcPct val="107000"/>
                        </a:lnSpc>
                        <a:spcAft>
                          <a:spcPts val="0"/>
                        </a:spcAft>
                      </a:pPr>
                      <a:r>
                        <a:rPr lang="en-GB" sz="1300" dirty="0">
                          <a:solidFill>
                            <a:schemeClr val="accent4">
                              <a:lumMod val="75000"/>
                            </a:schemeClr>
                          </a:solidFill>
                          <a:effectLst/>
                        </a:rPr>
                        <a:t>YEAR 8</a:t>
                      </a:r>
                      <a:endParaRPr lang="en-GB" sz="1300" dirty="0">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6">
                  <a:txBody>
                    <a:bodyPr/>
                    <a:lstStyle/>
                    <a:p>
                      <a:pPr marL="71755" marR="71755" algn="ctr">
                        <a:lnSpc>
                          <a:spcPct val="107000"/>
                        </a:lnSpc>
                        <a:spcAft>
                          <a:spcPts val="0"/>
                        </a:spcAft>
                      </a:pPr>
                      <a:r>
                        <a:rPr lang="en-GB" sz="1300" dirty="0">
                          <a:effectLst/>
                        </a:rPr>
                        <a:t>Relationships and Sex Education</a:t>
                      </a:r>
                      <a:endParaRPr lang="en-GB" sz="1300" dirty="0">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vert="vert27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ts val="1200"/>
                        </a:lnSpc>
                        <a:spcBef>
                          <a:spcPts val="400"/>
                        </a:spcBef>
                        <a:spcAft>
                          <a:spcPts val="300"/>
                        </a:spcAft>
                      </a:pPr>
                      <a:r>
                        <a:rPr lang="en-GB" sz="800" baseline="0" dirty="0">
                          <a:effectLst/>
                          <a:latin typeface="+mn-lt"/>
                          <a:ea typeface="Times New Roman" panose="02020603050405020304" pitchFamily="18" charset="0"/>
                          <a:cs typeface="Times New Roman" panose="02020603050405020304" pitchFamily="18" charset="0"/>
                        </a:rPr>
                        <a:t>What are the consequences of sending explicit images? </a:t>
                      </a:r>
                      <a:endParaRPr lang="en-GB" sz="800" dirty="0">
                        <a:effectLst/>
                        <a:latin typeface="+mn-lt"/>
                        <a:ea typeface="Times New Roman" panose="02020603050405020304" pitchFamily="18"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342900" lvl="0" indent="-342900" algn="l">
                        <a:lnSpc>
                          <a:spcPts val="1200"/>
                        </a:lnSpc>
                        <a:spcBef>
                          <a:spcPts val="400"/>
                        </a:spcBef>
                        <a:spcAft>
                          <a:spcPts val="300"/>
                        </a:spcAft>
                        <a:buFont typeface="Arial" panose="020B0604020202020204" pitchFamily="34" charset="0"/>
                        <a:buChar char="•"/>
                        <a:tabLst>
                          <a:tab pos="252095" algn="l"/>
                        </a:tabLst>
                      </a:pPr>
                      <a:r>
                        <a:rPr lang="en-GB" sz="800" dirty="0">
                          <a:effectLst/>
                          <a:latin typeface="+mn-lt"/>
                          <a:ea typeface="Times New Roman" panose="02020603050405020304" pitchFamily="18" charset="0"/>
                          <a:cs typeface="Times New Roman" panose="02020603050405020304" pitchFamily="18" charset="0"/>
                        </a:rPr>
                        <a:t>What is the law on sending explicit images?</a:t>
                      </a:r>
                    </a:p>
                    <a:p>
                      <a:pPr marL="342900" lvl="0" indent="-342900" algn="l">
                        <a:lnSpc>
                          <a:spcPts val="1200"/>
                        </a:lnSpc>
                        <a:spcBef>
                          <a:spcPts val="400"/>
                        </a:spcBef>
                        <a:spcAft>
                          <a:spcPts val="300"/>
                        </a:spcAft>
                        <a:buFont typeface="Arial" panose="020B0604020202020204" pitchFamily="34" charset="0"/>
                        <a:buChar char="•"/>
                        <a:tabLst>
                          <a:tab pos="252095" algn="l"/>
                        </a:tabLst>
                      </a:pPr>
                      <a:r>
                        <a:rPr lang="en-GB" sz="800" dirty="0">
                          <a:effectLst/>
                          <a:latin typeface="+mn-lt"/>
                          <a:ea typeface="Times New Roman" panose="02020603050405020304" pitchFamily="18" charset="0"/>
                          <a:cs typeface="Times New Roman" panose="02020603050405020304" pitchFamily="18" charset="0"/>
                        </a:rPr>
                        <a:t>What</a:t>
                      </a:r>
                      <a:r>
                        <a:rPr lang="en-GB" sz="800" baseline="0" dirty="0">
                          <a:effectLst/>
                          <a:latin typeface="+mn-lt"/>
                          <a:ea typeface="Times New Roman" panose="02020603050405020304" pitchFamily="18" charset="0"/>
                          <a:cs typeface="Times New Roman" panose="02020603050405020304" pitchFamily="18" charset="0"/>
                        </a:rPr>
                        <a:t> are the consequences for sending on images someone else has sent?</a:t>
                      </a:r>
                    </a:p>
                    <a:p>
                      <a:pPr marL="342900" lvl="0" indent="-342900" algn="l">
                        <a:lnSpc>
                          <a:spcPts val="1200"/>
                        </a:lnSpc>
                        <a:spcBef>
                          <a:spcPts val="400"/>
                        </a:spcBef>
                        <a:spcAft>
                          <a:spcPts val="300"/>
                        </a:spcAft>
                        <a:buFont typeface="Arial" panose="020B0604020202020204" pitchFamily="34" charset="0"/>
                        <a:buChar char="•"/>
                        <a:tabLst>
                          <a:tab pos="252095" algn="l"/>
                        </a:tabLst>
                      </a:pPr>
                      <a:r>
                        <a:rPr lang="en-GB" sz="800" baseline="0" dirty="0">
                          <a:effectLst/>
                          <a:latin typeface="+mn-lt"/>
                          <a:ea typeface="Times New Roman" panose="02020603050405020304" pitchFamily="18" charset="0"/>
                          <a:cs typeface="Times New Roman" panose="02020603050405020304" pitchFamily="18" charset="0"/>
                        </a:rPr>
                        <a:t>Peer pressure and explicit images.</a:t>
                      </a:r>
                      <a:endParaRPr lang="en-GB" sz="800" dirty="0">
                        <a:effectLst/>
                        <a:latin typeface="+mn-lt"/>
                        <a:ea typeface="Times New Roman" panose="02020603050405020304" pitchFamily="18"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en-GB" sz="800" dirty="0">
                          <a:effectLst/>
                          <a:latin typeface="+mn-lt"/>
                        </a:rPr>
                        <a:t> Legality</a:t>
                      </a:r>
                      <a:r>
                        <a:rPr lang="en-GB" sz="800" baseline="0" dirty="0">
                          <a:effectLst/>
                          <a:latin typeface="+mn-lt"/>
                        </a:rPr>
                        <a:t> of explicit images.</a:t>
                      </a:r>
                    </a:p>
                    <a:p>
                      <a:pPr algn="l">
                        <a:lnSpc>
                          <a:spcPct val="107000"/>
                        </a:lnSpc>
                        <a:spcAft>
                          <a:spcPts val="0"/>
                        </a:spcAft>
                      </a:pPr>
                      <a:r>
                        <a:rPr lang="en-GB" sz="800" baseline="0" dirty="0">
                          <a:effectLst/>
                          <a:latin typeface="+mn-lt"/>
                        </a:rPr>
                        <a:t>Dealing with pressure to send explicit images.</a:t>
                      </a:r>
                    </a:p>
                    <a:p>
                      <a:pPr algn="l">
                        <a:lnSpc>
                          <a:spcPct val="107000"/>
                        </a:lnSpc>
                        <a:spcAft>
                          <a:spcPts val="0"/>
                        </a:spcAft>
                      </a:pPr>
                      <a:r>
                        <a:rPr lang="en-GB" sz="800" baseline="0" dirty="0">
                          <a:effectLst/>
                          <a:latin typeface="+mn-lt"/>
                        </a:rPr>
                        <a:t>Where to get support.</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en-GB" sz="800" dirty="0">
                          <a:effectLst/>
                          <a:latin typeface="+mn-lt"/>
                          <a:ea typeface="Calibri" panose="020F0502020204030204" pitchFamily="34" charset="0"/>
                          <a:cs typeface="Times New Roman" panose="02020603050405020304" pitchFamily="18" charset="0"/>
                        </a:rPr>
                        <a:t>Peer pressure</a:t>
                      </a:r>
                      <a:r>
                        <a:rPr lang="en-GB" sz="800" baseline="0" dirty="0">
                          <a:effectLst/>
                          <a:latin typeface="+mn-lt"/>
                          <a:ea typeface="Calibri" panose="020F0502020204030204" pitchFamily="34" charset="0"/>
                          <a:cs typeface="Times New Roman" panose="02020603050405020304" pitchFamily="18" charset="0"/>
                        </a:rPr>
                        <a:t> and respect (Y7 PSHE and PD Days).</a:t>
                      </a:r>
                    </a:p>
                    <a:p>
                      <a:pPr algn="l">
                        <a:lnSpc>
                          <a:spcPct val="107000"/>
                        </a:lnSpc>
                        <a:spcAft>
                          <a:spcPts val="0"/>
                        </a:spcAft>
                      </a:pPr>
                      <a:r>
                        <a:rPr lang="en-GB" sz="800" baseline="0" dirty="0">
                          <a:effectLst/>
                          <a:latin typeface="+mn-lt"/>
                          <a:ea typeface="Calibri" panose="020F0502020204030204" pitchFamily="34" charset="0"/>
                          <a:cs typeface="Times New Roman" panose="02020603050405020304" pitchFamily="18" charset="0"/>
                        </a:rPr>
                        <a:t>Ruskin Values (PD time). </a:t>
                      </a:r>
                    </a:p>
                    <a:p>
                      <a:pPr algn="l">
                        <a:lnSpc>
                          <a:spcPct val="107000"/>
                        </a:lnSpc>
                        <a:spcAft>
                          <a:spcPts val="0"/>
                        </a:spcAft>
                      </a:pPr>
                      <a:r>
                        <a:rPr lang="en-GB" sz="800" baseline="0" dirty="0">
                          <a:effectLst/>
                          <a:latin typeface="+mn-lt"/>
                          <a:ea typeface="Calibri" panose="020F0502020204030204" pitchFamily="34" charset="0"/>
                          <a:cs typeface="Times New Roman" panose="02020603050405020304" pitchFamily="18" charset="0"/>
                        </a:rPr>
                        <a:t>ICT curriculum: E-safety (Y7).</a:t>
                      </a: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algn="l">
                        <a:lnSpc>
                          <a:spcPct val="107000"/>
                        </a:lnSpc>
                        <a:spcAft>
                          <a:spcPts val="0"/>
                        </a:spcAft>
                      </a:pPr>
                      <a:r>
                        <a:rPr lang="en-GB" sz="800" dirty="0">
                          <a:effectLst/>
                          <a:latin typeface="+mn-lt"/>
                        </a:rPr>
                        <a:t>ICT curriculum: E-safety throughout.</a:t>
                      </a:r>
                    </a:p>
                    <a:p>
                      <a:pPr algn="l">
                        <a:lnSpc>
                          <a:spcPct val="107000"/>
                        </a:lnSpc>
                        <a:spcAft>
                          <a:spcPts val="0"/>
                        </a:spcAft>
                      </a:pPr>
                      <a:r>
                        <a:rPr lang="en-GB" sz="800" dirty="0">
                          <a:effectLst/>
                          <a:latin typeface="+mn-lt"/>
                          <a:ea typeface="Calibri" panose="020F0502020204030204" pitchFamily="34" charset="0"/>
                          <a:cs typeface="Times New Roman" panose="02020603050405020304" pitchFamily="18" charset="0"/>
                        </a:rPr>
                        <a:t>Pornography and revenge (Y10 Relationships</a:t>
                      </a:r>
                      <a:r>
                        <a:rPr lang="en-GB" sz="800" baseline="0" dirty="0">
                          <a:effectLst/>
                          <a:latin typeface="+mn-lt"/>
                          <a:ea typeface="Calibri" panose="020F0502020204030204" pitchFamily="34" charset="0"/>
                          <a:cs typeface="Times New Roman" panose="02020603050405020304" pitchFamily="18" charset="0"/>
                        </a:rPr>
                        <a:t> PD</a:t>
                      </a:r>
                      <a:r>
                        <a:rPr lang="en-GB" sz="800" dirty="0">
                          <a:effectLst/>
                          <a:latin typeface="+mn-lt"/>
                          <a:ea typeface="Calibri" panose="020F0502020204030204" pitchFamily="34" charset="0"/>
                          <a:cs typeface="Times New Roman" panose="02020603050405020304" pitchFamily="18" charset="0"/>
                        </a:rPr>
                        <a:t>).</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800" dirty="0"/>
                        <a:t>Social media and the world of work (Y12 Careers PD)</a:t>
                      </a:r>
                    </a:p>
                    <a:p>
                      <a:pPr algn="l">
                        <a:lnSpc>
                          <a:spcPct val="107000"/>
                        </a:lnSpc>
                        <a:spcAft>
                          <a:spcPts val="0"/>
                        </a:spcAft>
                      </a:pPr>
                      <a:endParaRPr lang="en-GB" sz="900" dirty="0"/>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2641409461"/>
                  </a:ext>
                </a:extLst>
              </a:tr>
              <a:tr h="619803">
                <a:tc vMerge="1">
                  <a:txBody>
                    <a:bodyPr/>
                    <a:lstStyle/>
                    <a:p>
                      <a:endParaRPr lang="en-GB"/>
                    </a:p>
                  </a:txBody>
                  <a:tcPr/>
                </a:tc>
                <a:tc vMerge="1">
                  <a:txBody>
                    <a:bodyPr/>
                    <a:lstStyle/>
                    <a:p>
                      <a:endParaRPr lang="en-GB"/>
                    </a:p>
                  </a:txBody>
                  <a:tcPr/>
                </a:tc>
                <a:tc>
                  <a:txBody>
                    <a:bodyPr/>
                    <a:lstStyle/>
                    <a:p>
                      <a:pPr algn="l">
                        <a:lnSpc>
                          <a:spcPts val="1200"/>
                        </a:lnSpc>
                        <a:spcBef>
                          <a:spcPts val="400"/>
                        </a:spcBef>
                        <a:spcAft>
                          <a:spcPts val="300"/>
                        </a:spcAft>
                      </a:pPr>
                      <a:r>
                        <a:rPr lang="en-GB" sz="800" dirty="0">
                          <a:effectLst/>
                          <a:latin typeface="+mn-lt"/>
                          <a:ea typeface="Times New Roman" panose="02020603050405020304" pitchFamily="18" charset="0"/>
                          <a:cs typeface="Times New Roman" panose="02020603050405020304" pitchFamily="18" charset="0"/>
                        </a:rPr>
                        <a:t>Understanding and controlling emerging romantic feelings.</a:t>
                      </a:r>
                    </a:p>
                    <a:p>
                      <a:pPr algn="l">
                        <a:lnSpc>
                          <a:spcPts val="1200"/>
                        </a:lnSpc>
                        <a:spcBef>
                          <a:spcPts val="400"/>
                        </a:spcBef>
                        <a:spcAft>
                          <a:spcPts val="300"/>
                        </a:spcAft>
                      </a:pPr>
                      <a:r>
                        <a:rPr lang="en-GB" sz="800" dirty="0">
                          <a:effectLst/>
                          <a:latin typeface="+mn-lt"/>
                          <a:ea typeface="Times New Roman" panose="02020603050405020304" pitchFamily="18" charset="0"/>
                          <a:cs typeface="Times New Roman" panose="02020603050405020304" pitchFamily="18" charset="0"/>
                        </a:rPr>
                        <a:t>How to deal with the</a:t>
                      </a:r>
                      <a:r>
                        <a:rPr lang="en-GB" sz="800" baseline="0" dirty="0">
                          <a:effectLst/>
                          <a:latin typeface="+mn-lt"/>
                          <a:ea typeface="Times New Roman" panose="02020603050405020304" pitchFamily="18" charset="0"/>
                          <a:cs typeface="Times New Roman" panose="02020603050405020304" pitchFamily="18" charset="0"/>
                        </a:rPr>
                        <a:t> breakdown of relationships.</a:t>
                      </a:r>
                      <a:endParaRPr lang="en-GB" sz="800" dirty="0">
                        <a:effectLst/>
                        <a:latin typeface="+mn-lt"/>
                        <a:ea typeface="Times New Roman" panose="02020603050405020304" pitchFamily="18"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342900" lvl="0" indent="-342900" algn="l">
                        <a:lnSpc>
                          <a:spcPts val="1200"/>
                        </a:lnSpc>
                        <a:spcBef>
                          <a:spcPts val="400"/>
                        </a:spcBef>
                        <a:spcAft>
                          <a:spcPts val="300"/>
                        </a:spcAft>
                        <a:buFont typeface="Arial" panose="020B0604020202020204" pitchFamily="34" charset="0"/>
                        <a:buChar char="•"/>
                        <a:tabLst>
                          <a:tab pos="252095" algn="l"/>
                        </a:tabLst>
                      </a:pPr>
                      <a:r>
                        <a:rPr lang="en-GB" sz="800" dirty="0">
                          <a:effectLst/>
                          <a:latin typeface="+mn-lt"/>
                          <a:ea typeface="Times New Roman" panose="02020603050405020304" pitchFamily="18" charset="0"/>
                          <a:cs typeface="Times New Roman" panose="02020603050405020304" pitchFamily="18" charset="0"/>
                        </a:rPr>
                        <a:t>What causes romantic feelings?</a:t>
                      </a:r>
                    </a:p>
                    <a:p>
                      <a:pPr marL="342900" lvl="0" indent="-342900" algn="l">
                        <a:lnSpc>
                          <a:spcPts val="1200"/>
                        </a:lnSpc>
                        <a:spcBef>
                          <a:spcPts val="400"/>
                        </a:spcBef>
                        <a:spcAft>
                          <a:spcPts val="300"/>
                        </a:spcAft>
                        <a:buFont typeface="Arial" panose="020B0604020202020204" pitchFamily="34" charset="0"/>
                        <a:buChar char="•"/>
                        <a:tabLst>
                          <a:tab pos="252095" algn="l"/>
                        </a:tabLst>
                      </a:pPr>
                      <a:r>
                        <a:rPr lang="en-GB" sz="800" dirty="0">
                          <a:effectLst/>
                          <a:latin typeface="+mn-lt"/>
                          <a:ea typeface="Times New Roman" panose="02020603050405020304" pitchFamily="18" charset="0"/>
                          <a:cs typeface="Times New Roman" panose="02020603050405020304" pitchFamily="18" charset="0"/>
                        </a:rPr>
                        <a:t>How</a:t>
                      </a:r>
                      <a:r>
                        <a:rPr lang="en-GB" sz="800" baseline="0" dirty="0">
                          <a:effectLst/>
                          <a:latin typeface="+mn-lt"/>
                          <a:ea typeface="Times New Roman" panose="02020603050405020304" pitchFamily="18" charset="0"/>
                          <a:cs typeface="Times New Roman" panose="02020603050405020304" pitchFamily="18" charset="0"/>
                        </a:rPr>
                        <a:t> can we control romantic feelings?</a:t>
                      </a:r>
                    </a:p>
                    <a:p>
                      <a:pPr marL="342900" lvl="0" indent="-342900" algn="l">
                        <a:lnSpc>
                          <a:spcPts val="1200"/>
                        </a:lnSpc>
                        <a:spcBef>
                          <a:spcPts val="400"/>
                        </a:spcBef>
                        <a:spcAft>
                          <a:spcPts val="300"/>
                        </a:spcAft>
                        <a:buFont typeface="Arial" panose="020B0604020202020204" pitchFamily="34" charset="0"/>
                        <a:buChar char="•"/>
                        <a:tabLst>
                          <a:tab pos="252095" algn="l"/>
                        </a:tabLst>
                      </a:pPr>
                      <a:r>
                        <a:rPr lang="en-GB" sz="800" baseline="0" dirty="0">
                          <a:effectLst/>
                          <a:latin typeface="+mn-lt"/>
                          <a:ea typeface="Times New Roman" panose="02020603050405020304" pitchFamily="18" charset="0"/>
                          <a:cs typeface="Times New Roman" panose="02020603050405020304" pitchFamily="18" charset="0"/>
                        </a:rPr>
                        <a:t>How can we best deal with conflict?</a:t>
                      </a:r>
                      <a:endParaRPr lang="en-GB" sz="800" dirty="0">
                        <a:effectLst/>
                        <a:latin typeface="+mn-lt"/>
                        <a:ea typeface="Times New Roman" panose="02020603050405020304" pitchFamily="18"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en-GB" sz="800" dirty="0">
                          <a:effectLst/>
                          <a:latin typeface="+mn-lt"/>
                        </a:rPr>
                        <a:t> Hormones and feelings.</a:t>
                      </a:r>
                    </a:p>
                    <a:p>
                      <a:pPr algn="l">
                        <a:lnSpc>
                          <a:spcPct val="107000"/>
                        </a:lnSpc>
                        <a:spcAft>
                          <a:spcPts val="0"/>
                        </a:spcAft>
                      </a:pPr>
                      <a:r>
                        <a:rPr lang="en-GB" sz="800" dirty="0">
                          <a:effectLst/>
                          <a:latin typeface="+mn-lt"/>
                          <a:ea typeface="Calibri" panose="020F0502020204030204" pitchFamily="34" charset="0"/>
                          <a:cs typeface="Times New Roman" panose="02020603050405020304" pitchFamily="18" charset="0"/>
                        </a:rPr>
                        <a:t>Resolving</a:t>
                      </a:r>
                      <a:r>
                        <a:rPr lang="en-GB" sz="800" baseline="0" dirty="0">
                          <a:effectLst/>
                          <a:latin typeface="+mn-lt"/>
                          <a:ea typeface="Calibri" panose="020F0502020204030204" pitchFamily="34" charset="0"/>
                          <a:cs typeface="Times New Roman" panose="02020603050405020304" pitchFamily="18" charset="0"/>
                        </a:rPr>
                        <a:t> conflict effectively. </a:t>
                      </a: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en-GB" sz="800" dirty="0">
                          <a:effectLst/>
                          <a:latin typeface="+mn-lt"/>
                          <a:ea typeface="Calibri" panose="020F0502020204030204" pitchFamily="34" charset="0"/>
                          <a:cs typeface="Times New Roman" panose="02020603050405020304" pitchFamily="18" charset="0"/>
                        </a:rPr>
                        <a:t>Types of relationships (Y7 PSHE and PD Days). </a:t>
                      </a:r>
                    </a:p>
                    <a:p>
                      <a:pPr algn="l">
                        <a:lnSpc>
                          <a:spcPct val="107000"/>
                        </a:lnSpc>
                        <a:spcAft>
                          <a:spcPts val="0"/>
                        </a:spcAft>
                      </a:pPr>
                      <a:r>
                        <a:rPr lang="en-GB" sz="800" dirty="0">
                          <a:effectLst/>
                          <a:latin typeface="+mn-lt"/>
                          <a:ea typeface="Calibri" panose="020F0502020204030204" pitchFamily="34" charset="0"/>
                          <a:cs typeface="Times New Roman" panose="02020603050405020304" pitchFamily="18" charset="0"/>
                        </a:rPr>
                        <a:t>Diversity in relationships (Y7 PSHE and PD Days).</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algn="l">
                        <a:lnSpc>
                          <a:spcPct val="107000"/>
                        </a:lnSpc>
                        <a:spcAft>
                          <a:spcPts val="0"/>
                        </a:spcAft>
                      </a:pPr>
                      <a:r>
                        <a:rPr lang="en-GB" sz="800" dirty="0">
                          <a:effectLst/>
                          <a:latin typeface="+mn-lt"/>
                          <a:ea typeface="Calibri" panose="020F0502020204030204" pitchFamily="34" charset="0"/>
                          <a:cs typeface="Times New Roman" panose="02020603050405020304" pitchFamily="18" charset="0"/>
                        </a:rPr>
                        <a:t>Dealing with rejection (Y8 PSHE and PD Days).</a:t>
                      </a:r>
                    </a:p>
                    <a:p>
                      <a:pPr algn="l">
                        <a:lnSpc>
                          <a:spcPct val="107000"/>
                        </a:lnSpc>
                        <a:spcAft>
                          <a:spcPts val="0"/>
                        </a:spcAft>
                      </a:pPr>
                      <a:r>
                        <a:rPr lang="en-GB" sz="800" dirty="0">
                          <a:effectLst/>
                          <a:latin typeface="+mn-lt"/>
                          <a:ea typeface="Calibri" panose="020F0502020204030204" pitchFamily="34" charset="0"/>
                          <a:cs typeface="Times New Roman" panose="02020603050405020304" pitchFamily="18" charset="0"/>
                        </a:rPr>
                        <a:t>Managing and ending relationships respectfully (Y12 PD Days and PD time).</a:t>
                      </a:r>
                      <a:endParaRPr lang="en-GB" sz="1200" dirty="0"/>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2128296307"/>
                  </a:ext>
                </a:extLst>
              </a:tr>
              <a:tr h="691356">
                <a:tc vMerge="1">
                  <a:txBody>
                    <a:bodyPr/>
                    <a:lstStyle/>
                    <a:p>
                      <a:endParaRPr lang="en-GB"/>
                    </a:p>
                  </a:txBody>
                  <a:tcPr/>
                </a:tc>
                <a:tc vMerge="1">
                  <a:txBody>
                    <a:bodyPr/>
                    <a:lstStyle/>
                    <a:p>
                      <a:endParaRPr lang="en-GB"/>
                    </a:p>
                  </a:txBody>
                  <a:tcPr/>
                </a:tc>
                <a:tc>
                  <a:txBody>
                    <a:bodyPr/>
                    <a:lstStyle/>
                    <a:p>
                      <a:pPr algn="l">
                        <a:lnSpc>
                          <a:spcPts val="1200"/>
                        </a:lnSpc>
                        <a:spcBef>
                          <a:spcPts val="400"/>
                        </a:spcBef>
                        <a:spcAft>
                          <a:spcPts val="300"/>
                        </a:spcAft>
                      </a:pPr>
                      <a:r>
                        <a:rPr lang="en-GB" sz="800" dirty="0">
                          <a:effectLst/>
                          <a:latin typeface="+mn-lt"/>
                        </a:rPr>
                        <a:t> What are the different types of relationship?</a:t>
                      </a:r>
                    </a:p>
                    <a:p>
                      <a:pPr algn="l">
                        <a:lnSpc>
                          <a:spcPts val="1200"/>
                        </a:lnSpc>
                        <a:spcBef>
                          <a:spcPts val="400"/>
                        </a:spcBef>
                        <a:spcAft>
                          <a:spcPts val="300"/>
                        </a:spcAft>
                      </a:pPr>
                      <a:r>
                        <a:rPr lang="en-GB" sz="800" dirty="0">
                          <a:effectLst/>
                          <a:latin typeface="+mn-lt"/>
                          <a:ea typeface="Times New Roman" panose="02020603050405020304" pitchFamily="18" charset="0"/>
                          <a:cs typeface="Times New Roman" panose="02020603050405020304" pitchFamily="18" charset="0"/>
                        </a:rPr>
                        <a:t>What</a:t>
                      </a:r>
                      <a:r>
                        <a:rPr lang="en-GB" sz="800" baseline="0" dirty="0">
                          <a:effectLst/>
                          <a:latin typeface="+mn-lt"/>
                          <a:ea typeface="Times New Roman" panose="02020603050405020304" pitchFamily="18" charset="0"/>
                          <a:cs typeface="Times New Roman" panose="02020603050405020304" pitchFamily="18" charset="0"/>
                        </a:rPr>
                        <a:t> are the characteristics of a healthy and unhealthy relationship (including online)?</a:t>
                      </a:r>
                      <a:endParaRPr lang="en-GB" sz="800" dirty="0">
                        <a:effectLst/>
                        <a:latin typeface="+mn-lt"/>
                        <a:ea typeface="Times New Roman" panose="02020603050405020304" pitchFamily="18"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252095" indent="-252095" algn="l">
                        <a:lnSpc>
                          <a:spcPts val="1200"/>
                        </a:lnSpc>
                        <a:spcBef>
                          <a:spcPts val="400"/>
                        </a:spcBef>
                        <a:spcAft>
                          <a:spcPts val="300"/>
                        </a:spcAft>
                        <a:buFont typeface="Arial" panose="020B0604020202020204" pitchFamily="34" charset="0"/>
                        <a:buChar char="•"/>
                        <a:tabLst>
                          <a:tab pos="252095" algn="l"/>
                          <a:tab pos="457200" algn="l"/>
                        </a:tabLst>
                      </a:pPr>
                      <a:r>
                        <a:rPr lang="en-GB" sz="800" dirty="0">
                          <a:effectLst/>
                          <a:latin typeface="+mn-lt"/>
                        </a:rPr>
                        <a:t> How can online</a:t>
                      </a:r>
                      <a:r>
                        <a:rPr lang="en-GB" sz="800" baseline="0" dirty="0">
                          <a:effectLst/>
                          <a:latin typeface="+mn-lt"/>
                        </a:rPr>
                        <a:t> friendships be safe and when do they become problematic?</a:t>
                      </a:r>
                    </a:p>
                    <a:p>
                      <a:pPr marL="252095" indent="-252095" algn="l">
                        <a:lnSpc>
                          <a:spcPts val="1200"/>
                        </a:lnSpc>
                        <a:spcBef>
                          <a:spcPts val="400"/>
                        </a:spcBef>
                        <a:spcAft>
                          <a:spcPts val="300"/>
                        </a:spcAft>
                        <a:buFont typeface="Arial" panose="020B0604020202020204" pitchFamily="34" charset="0"/>
                        <a:buChar char="•"/>
                        <a:tabLst>
                          <a:tab pos="252095" algn="l"/>
                          <a:tab pos="457200" algn="l"/>
                        </a:tabLst>
                      </a:pPr>
                      <a:endParaRPr lang="en-GB" sz="800" dirty="0">
                        <a:effectLst/>
                        <a:latin typeface="+mn-lt"/>
                        <a:ea typeface="Times New Roman" panose="02020603050405020304" pitchFamily="18"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en-GB" sz="800" dirty="0">
                          <a:effectLst/>
                          <a:latin typeface="+mn-lt"/>
                        </a:rPr>
                        <a:t> Healthy</a:t>
                      </a:r>
                      <a:r>
                        <a:rPr lang="en-GB" sz="800" baseline="0" dirty="0">
                          <a:effectLst/>
                          <a:latin typeface="+mn-lt"/>
                        </a:rPr>
                        <a:t> and unhealthy relationships in real life and online.</a:t>
                      </a: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800" baseline="0" dirty="0">
                          <a:effectLst/>
                          <a:latin typeface="+mn-lt"/>
                          <a:ea typeface="Calibri" panose="020F0502020204030204" pitchFamily="34" charset="0"/>
                          <a:cs typeface="Times New Roman" panose="02020603050405020304" pitchFamily="18" charset="0"/>
                        </a:rPr>
                        <a:t>ICT curriculum: E-safety (Y7).</a:t>
                      </a:r>
                      <a:endParaRPr lang="en-GB" sz="800" dirty="0">
                        <a:effectLst/>
                        <a:latin typeface="+mn-lt"/>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800" dirty="0">
                          <a:effectLst/>
                          <a:latin typeface="+mn-lt"/>
                          <a:ea typeface="Calibri" panose="020F0502020204030204" pitchFamily="34" charset="0"/>
                          <a:cs typeface="Times New Roman" panose="02020603050405020304" pitchFamily="18" charset="0"/>
                        </a:rPr>
                        <a:t>Types of relationships (Y7 PSHE and PD Days). </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800" dirty="0">
                          <a:effectLst/>
                          <a:latin typeface="+mn-lt"/>
                          <a:ea typeface="Calibri" panose="020F0502020204030204" pitchFamily="34" charset="0"/>
                          <a:cs typeface="Times New Roman" panose="02020603050405020304" pitchFamily="18" charset="0"/>
                        </a:rPr>
                        <a:t>Diversity in relationships (Y7 PSHE and PD Days).</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algn="l">
                        <a:lnSpc>
                          <a:spcPct val="107000"/>
                        </a:lnSpc>
                        <a:spcAft>
                          <a:spcPts val="0"/>
                        </a:spcAft>
                      </a:pPr>
                      <a:r>
                        <a:rPr lang="en-GB" sz="800" dirty="0">
                          <a:effectLst/>
                          <a:latin typeface="+mn-lt"/>
                          <a:ea typeface="Calibri" panose="020F0502020204030204" pitchFamily="34" charset="0"/>
                          <a:cs typeface="Times New Roman" panose="02020603050405020304" pitchFamily="18" charset="0"/>
                        </a:rPr>
                        <a:t>Radicalisation and extremism online. </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3529363288"/>
                  </a:ext>
                </a:extLst>
              </a:tr>
              <a:tr h="921568">
                <a:tc vMerge="1">
                  <a:txBody>
                    <a:bodyPr/>
                    <a:lstStyle/>
                    <a:p>
                      <a:endParaRPr lang="en-GB"/>
                    </a:p>
                  </a:txBody>
                  <a:tcPr/>
                </a:tc>
                <a:tc vMerge="1">
                  <a:txBody>
                    <a:bodyPr/>
                    <a:lstStyle/>
                    <a:p>
                      <a:endParaRPr lang="en-GB"/>
                    </a:p>
                  </a:txBody>
                  <a:tcPr/>
                </a:tc>
                <a:tc>
                  <a:txBody>
                    <a:bodyPr/>
                    <a:lstStyle/>
                    <a:p>
                      <a:pPr algn="l">
                        <a:lnSpc>
                          <a:spcPts val="1200"/>
                        </a:lnSpc>
                        <a:spcBef>
                          <a:spcPts val="400"/>
                        </a:spcBef>
                        <a:spcAft>
                          <a:spcPts val="300"/>
                        </a:spcAft>
                      </a:pPr>
                      <a:r>
                        <a:rPr lang="en-GB" sz="800" dirty="0">
                          <a:effectLst/>
                          <a:latin typeface="+mn-lt"/>
                          <a:ea typeface="Times New Roman" panose="02020603050405020304" pitchFamily="18" charset="0"/>
                          <a:cs typeface="Times New Roman" panose="02020603050405020304" pitchFamily="18" charset="0"/>
                        </a:rPr>
                        <a:t>What is</a:t>
                      </a:r>
                      <a:r>
                        <a:rPr lang="en-GB" sz="800" baseline="0" dirty="0">
                          <a:effectLst/>
                          <a:latin typeface="+mn-lt"/>
                          <a:ea typeface="Times New Roman" panose="02020603050405020304" pitchFamily="18" charset="0"/>
                          <a:cs typeface="Times New Roman" panose="02020603050405020304" pitchFamily="18" charset="0"/>
                        </a:rPr>
                        <a:t> consent? </a:t>
                      </a:r>
                      <a:r>
                        <a:rPr lang="en-GB" sz="800" dirty="0">
                          <a:effectLst/>
                          <a:latin typeface="+mn-lt"/>
                          <a:ea typeface="Times New Roman" panose="02020603050405020304" pitchFamily="18" charset="0"/>
                          <a:cs typeface="Times New Roman" panose="02020603050405020304" pitchFamily="18" charset="0"/>
                        </a:rPr>
                        <a:t> </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252095" indent="-252095" algn="l">
                        <a:lnSpc>
                          <a:spcPts val="1200"/>
                        </a:lnSpc>
                        <a:spcBef>
                          <a:spcPts val="400"/>
                        </a:spcBef>
                        <a:spcAft>
                          <a:spcPts val="300"/>
                        </a:spcAft>
                        <a:buFont typeface="Arial" panose="020B0604020202020204" pitchFamily="34" charset="0"/>
                        <a:buChar char="•"/>
                        <a:tabLst>
                          <a:tab pos="252095" algn="l"/>
                          <a:tab pos="457200" algn="l"/>
                        </a:tabLst>
                      </a:pPr>
                      <a:r>
                        <a:rPr lang="en-GB" sz="800" dirty="0">
                          <a:effectLst/>
                          <a:latin typeface="+mn-lt"/>
                        </a:rPr>
                        <a:t> What is the law</a:t>
                      </a:r>
                      <a:r>
                        <a:rPr lang="en-GB" sz="800" baseline="0" dirty="0">
                          <a:effectLst/>
                          <a:latin typeface="+mn-lt"/>
                        </a:rPr>
                        <a:t> on consent?</a:t>
                      </a:r>
                    </a:p>
                    <a:p>
                      <a:pPr marL="252095" indent="-252095" algn="l">
                        <a:lnSpc>
                          <a:spcPts val="1200"/>
                        </a:lnSpc>
                        <a:spcBef>
                          <a:spcPts val="400"/>
                        </a:spcBef>
                        <a:spcAft>
                          <a:spcPts val="300"/>
                        </a:spcAft>
                        <a:buFont typeface="Arial" panose="020B0604020202020204" pitchFamily="34" charset="0"/>
                        <a:buChar char="•"/>
                        <a:tabLst>
                          <a:tab pos="252095" algn="l"/>
                          <a:tab pos="457200" algn="l"/>
                        </a:tabLst>
                      </a:pPr>
                      <a:r>
                        <a:rPr lang="en-GB" sz="800" baseline="0" dirty="0">
                          <a:effectLst/>
                          <a:latin typeface="+mn-lt"/>
                          <a:ea typeface="Times New Roman" panose="02020603050405020304" pitchFamily="18" charset="0"/>
                          <a:cs typeface="Times New Roman" panose="02020603050405020304" pitchFamily="18" charset="0"/>
                        </a:rPr>
                        <a:t>How do people give and withdraw consent? </a:t>
                      </a:r>
                      <a:endParaRPr lang="en-GB" sz="800" dirty="0">
                        <a:effectLst/>
                        <a:latin typeface="+mn-lt"/>
                        <a:ea typeface="Times New Roman" panose="02020603050405020304" pitchFamily="18"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en-GB" sz="800" dirty="0">
                          <a:effectLst/>
                          <a:latin typeface="+mn-lt"/>
                          <a:ea typeface="+mn-ea"/>
                          <a:cs typeface="+mn-cs"/>
                        </a:rPr>
                        <a:t>Giving, not</a:t>
                      </a:r>
                      <a:r>
                        <a:rPr lang="en-GB" sz="800" baseline="0" dirty="0">
                          <a:effectLst/>
                          <a:latin typeface="+mn-lt"/>
                          <a:ea typeface="+mn-ea"/>
                          <a:cs typeface="+mn-cs"/>
                        </a:rPr>
                        <a:t> giving and withdrawing consent. </a:t>
                      </a: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en-GB" sz="800" dirty="0">
                          <a:effectLst/>
                          <a:latin typeface="+mn-lt"/>
                          <a:ea typeface="Calibri" panose="020F0502020204030204" pitchFamily="34" charset="0"/>
                          <a:cs typeface="Times New Roman" panose="02020603050405020304" pitchFamily="18" charset="0"/>
                        </a:rPr>
                        <a:t>Consent and setting and respecting boundaries (Y7 PSHE and PD Days). </a:t>
                      </a:r>
                    </a:p>
                    <a:p>
                      <a:pPr algn="l">
                        <a:lnSpc>
                          <a:spcPct val="107000"/>
                        </a:lnSpc>
                        <a:spcAft>
                          <a:spcPts val="0"/>
                        </a:spcAft>
                      </a:pPr>
                      <a:r>
                        <a:rPr lang="en-GB" sz="800" dirty="0">
                          <a:effectLst/>
                          <a:latin typeface="+mn-lt"/>
                          <a:ea typeface="Calibri" panose="020F0502020204030204" pitchFamily="34" charset="0"/>
                          <a:cs typeface="Times New Roman" panose="02020603050405020304" pitchFamily="18" charset="0"/>
                        </a:rPr>
                        <a:t>Ruskin Values (PD time).</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algn="l">
                        <a:lnSpc>
                          <a:spcPct val="107000"/>
                        </a:lnSpc>
                        <a:spcAft>
                          <a:spcPts val="0"/>
                        </a:spcAft>
                      </a:pPr>
                      <a:r>
                        <a:rPr lang="en-GB" sz="800">
                          <a:effectLst/>
                          <a:latin typeface="+mn-lt"/>
                        </a:rPr>
                        <a:t>Consent and risky behaviour (Y10 PD Days).</a:t>
                      </a:r>
                    </a:p>
                    <a:p>
                      <a:pPr algn="l">
                        <a:lnSpc>
                          <a:spcPct val="107000"/>
                        </a:lnSpc>
                        <a:spcAft>
                          <a:spcPts val="0"/>
                        </a:spcAft>
                      </a:pPr>
                      <a:r>
                        <a:rPr lang="en-GB" sz="800">
                          <a:effectLst/>
                          <a:latin typeface="+mn-lt"/>
                        </a:rPr>
                        <a:t>Consent, rape and sex abuse (Y11 PD Days). </a:t>
                      </a:r>
                    </a:p>
                    <a:p>
                      <a:pPr algn="l">
                        <a:lnSpc>
                          <a:spcPct val="107000"/>
                        </a:lnSpc>
                        <a:spcAft>
                          <a:spcPts val="0"/>
                        </a:spcAft>
                      </a:pPr>
                      <a:r>
                        <a:rPr lang="en-GB" sz="800">
                          <a:effectLst/>
                          <a:latin typeface="+mn-lt"/>
                        </a:rPr>
                        <a:t>Sexual consent (Y12 PD Days).</a:t>
                      </a:r>
                    </a:p>
                    <a:p>
                      <a:pPr algn="l">
                        <a:lnSpc>
                          <a:spcPct val="107000"/>
                        </a:lnSpc>
                        <a:spcAft>
                          <a:spcPts val="0"/>
                        </a:spcAft>
                      </a:pPr>
                      <a:r>
                        <a:rPr lang="en-GB" sz="800">
                          <a:effectLst/>
                          <a:latin typeface="+mn-lt"/>
                        </a:rPr>
                        <a:t>Sexual consent and the law (Y13 PD Days).</a:t>
                      </a:r>
                      <a:endParaRPr lang="en-GB" sz="1200"/>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3916536059"/>
                  </a:ext>
                </a:extLst>
              </a:tr>
              <a:tr h="930587">
                <a:tc vMerge="1">
                  <a:txBody>
                    <a:bodyPr/>
                    <a:lstStyle/>
                    <a:p>
                      <a:endParaRPr lang="en-GB"/>
                    </a:p>
                  </a:txBody>
                  <a:tcPr/>
                </a:tc>
                <a:tc vMerge="1">
                  <a:txBody>
                    <a:bodyPr/>
                    <a:lstStyle/>
                    <a:p>
                      <a:endParaRPr lang="en-GB"/>
                    </a:p>
                  </a:txBody>
                  <a:tcPr/>
                </a:tc>
                <a:tc>
                  <a:txBody>
                    <a:bodyPr/>
                    <a:lstStyle/>
                    <a:p>
                      <a:pPr algn="l">
                        <a:lnSpc>
                          <a:spcPts val="1200"/>
                        </a:lnSpc>
                        <a:spcBef>
                          <a:spcPts val="400"/>
                        </a:spcBef>
                        <a:spcAft>
                          <a:spcPts val="300"/>
                        </a:spcAft>
                      </a:pPr>
                      <a:r>
                        <a:rPr lang="en-GB" sz="800" dirty="0">
                          <a:effectLst/>
                          <a:latin typeface="+mn-lt"/>
                          <a:ea typeface="Times New Roman" panose="02020603050405020304" pitchFamily="18" charset="0"/>
                          <a:cs typeface="Times New Roman" panose="02020603050405020304" pitchFamily="18" charset="0"/>
                        </a:rPr>
                        <a:t>Substance</a:t>
                      </a:r>
                      <a:r>
                        <a:rPr lang="en-GB" sz="800" baseline="0" dirty="0">
                          <a:effectLst/>
                          <a:latin typeface="+mn-lt"/>
                          <a:ea typeface="Times New Roman" panose="02020603050405020304" pitchFamily="18" charset="0"/>
                          <a:cs typeface="Times New Roman" panose="02020603050405020304" pitchFamily="18" charset="0"/>
                        </a:rPr>
                        <a:t> Use and Abuse </a:t>
                      </a:r>
                      <a:endParaRPr lang="en-GB" sz="800" dirty="0">
                        <a:effectLst/>
                        <a:latin typeface="+mn-lt"/>
                        <a:ea typeface="Times New Roman" panose="02020603050405020304" pitchFamily="18"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lgn="l">
                        <a:lnSpc>
                          <a:spcPts val="1200"/>
                        </a:lnSpc>
                        <a:spcBef>
                          <a:spcPts val="400"/>
                        </a:spcBef>
                        <a:spcAft>
                          <a:spcPts val="300"/>
                        </a:spcAft>
                        <a:buFont typeface="Arial" panose="020B0604020202020204" pitchFamily="34" charset="0"/>
                        <a:buChar char="•"/>
                      </a:pPr>
                      <a:r>
                        <a:rPr lang="en-GB" sz="800" dirty="0">
                          <a:effectLst/>
                          <a:latin typeface="+mn-lt"/>
                        </a:rPr>
                        <a:t> </a:t>
                      </a:r>
                      <a:r>
                        <a:rPr lang="en-GB" sz="800" dirty="0">
                          <a:effectLst/>
                          <a:latin typeface="+mn-lt"/>
                          <a:ea typeface="+mn-ea"/>
                          <a:cs typeface="+mn-cs"/>
                        </a:rPr>
                        <a:t>What</a:t>
                      </a:r>
                      <a:r>
                        <a:rPr lang="en-GB" sz="800" baseline="0" dirty="0">
                          <a:effectLst/>
                          <a:latin typeface="+mn-lt"/>
                          <a:ea typeface="+mn-ea"/>
                          <a:cs typeface="+mn-cs"/>
                        </a:rPr>
                        <a:t> is the link between peer pressure and substance use?</a:t>
                      </a:r>
                    </a:p>
                    <a:p>
                      <a:pPr marL="171450" indent="-171450" algn="l">
                        <a:lnSpc>
                          <a:spcPts val="1200"/>
                        </a:lnSpc>
                        <a:spcBef>
                          <a:spcPts val="400"/>
                        </a:spcBef>
                        <a:spcAft>
                          <a:spcPts val="300"/>
                        </a:spcAft>
                        <a:buFont typeface="Arial" panose="020B0604020202020204" pitchFamily="34" charset="0"/>
                        <a:buChar char="•"/>
                      </a:pPr>
                      <a:r>
                        <a:rPr lang="en-GB" sz="800" baseline="0" dirty="0">
                          <a:effectLst/>
                          <a:latin typeface="+mn-lt"/>
                          <a:ea typeface="+mn-ea"/>
                          <a:cs typeface="+mn-cs"/>
                        </a:rPr>
                        <a:t>What are the consequences of substance use and abuse? </a:t>
                      </a:r>
                    </a:p>
                    <a:p>
                      <a:pPr marL="171450" indent="-171450" algn="l">
                        <a:lnSpc>
                          <a:spcPts val="1200"/>
                        </a:lnSpc>
                        <a:spcBef>
                          <a:spcPts val="400"/>
                        </a:spcBef>
                        <a:spcAft>
                          <a:spcPts val="300"/>
                        </a:spcAft>
                        <a:buFont typeface="Arial" panose="020B0604020202020204" pitchFamily="34" charset="0"/>
                        <a:buChar char="•"/>
                      </a:pPr>
                      <a:r>
                        <a:rPr lang="en-GB" sz="800" baseline="0" dirty="0">
                          <a:effectLst/>
                          <a:latin typeface="+mn-lt"/>
                          <a:ea typeface="+mn-ea"/>
                          <a:cs typeface="+mn-cs"/>
                        </a:rPr>
                        <a:t>Where can we get support for substance abuse and addiction?</a:t>
                      </a:r>
                      <a:endParaRPr lang="en-GB" sz="800" dirty="0">
                        <a:effectLst/>
                        <a:latin typeface="+mn-lt"/>
                        <a:ea typeface="Times New Roman" panose="02020603050405020304" pitchFamily="18"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en-GB" sz="800" dirty="0">
                          <a:effectLst/>
                          <a:latin typeface="+mn-lt"/>
                        </a:rPr>
                        <a:t> Dangers of substance</a:t>
                      </a:r>
                      <a:r>
                        <a:rPr lang="en-GB" sz="800" baseline="0" dirty="0">
                          <a:effectLst/>
                          <a:latin typeface="+mn-lt"/>
                        </a:rPr>
                        <a:t> abuse.</a:t>
                      </a:r>
                    </a:p>
                    <a:p>
                      <a:pPr algn="l">
                        <a:lnSpc>
                          <a:spcPct val="107000"/>
                        </a:lnSpc>
                        <a:spcAft>
                          <a:spcPts val="0"/>
                        </a:spcAft>
                      </a:pPr>
                      <a:r>
                        <a:rPr lang="en-GB" sz="800" baseline="0" dirty="0">
                          <a:effectLst/>
                          <a:latin typeface="+mn-lt"/>
                          <a:ea typeface="Calibri" panose="020F0502020204030204" pitchFamily="34" charset="0"/>
                          <a:cs typeface="Times New Roman" panose="02020603050405020304" pitchFamily="18" charset="0"/>
                        </a:rPr>
                        <a:t>Getting support for substance addiction.</a:t>
                      </a: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en-GB" sz="800" dirty="0">
                          <a:effectLst/>
                          <a:latin typeface="+mn-lt"/>
                        </a:rPr>
                        <a:t>Peer</a:t>
                      </a:r>
                      <a:r>
                        <a:rPr lang="en-GB" sz="800" baseline="0" dirty="0">
                          <a:effectLst/>
                          <a:latin typeface="+mn-lt"/>
                        </a:rPr>
                        <a:t> pressure (Y7 PSHE and PD Days). </a:t>
                      </a:r>
                    </a:p>
                    <a:p>
                      <a:pPr algn="l">
                        <a:lnSpc>
                          <a:spcPct val="107000"/>
                        </a:lnSpc>
                        <a:spcAft>
                          <a:spcPts val="0"/>
                        </a:spcAft>
                      </a:pPr>
                      <a:r>
                        <a:rPr lang="en-GB" sz="800" baseline="0" dirty="0">
                          <a:effectLst/>
                          <a:latin typeface="+mn-lt"/>
                          <a:ea typeface="Calibri" panose="020F0502020204030204" pitchFamily="34" charset="0"/>
                          <a:cs typeface="Times New Roman" panose="02020603050405020304" pitchFamily="18" charset="0"/>
                        </a:rPr>
                        <a:t>Science curriculum.</a:t>
                      </a:r>
                    </a:p>
                    <a:p>
                      <a:pPr algn="l">
                        <a:lnSpc>
                          <a:spcPct val="107000"/>
                        </a:lnSpc>
                        <a:spcAft>
                          <a:spcPts val="0"/>
                        </a:spcAft>
                      </a:pPr>
                      <a:r>
                        <a:rPr lang="en-GB" sz="800" baseline="0" dirty="0">
                          <a:effectLst/>
                          <a:latin typeface="+mn-lt"/>
                          <a:ea typeface="Calibri" panose="020F0502020204030204" pitchFamily="34" charset="0"/>
                          <a:cs typeface="Times New Roman" panose="02020603050405020304" pitchFamily="18" charset="0"/>
                        </a:rPr>
                        <a:t>Substance abuse (Y7 PSHE and PD Days).</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r>
                        <a:rPr lang="en-GB" sz="800" dirty="0">
                          <a:effectLst/>
                          <a:latin typeface="+mn-lt"/>
                        </a:rPr>
                        <a:t>Alcohol and drugs on risky behaviour (Y12 PD Days and PD time). </a:t>
                      </a:r>
                    </a:p>
                    <a:p>
                      <a:r>
                        <a:rPr lang="en-GB" sz="800" dirty="0">
                          <a:effectLst/>
                          <a:latin typeface="+mn-lt"/>
                        </a:rPr>
                        <a:t>Binge drinking and drugs (Y12 and Y13 PD time). </a:t>
                      </a:r>
                    </a:p>
                    <a:p>
                      <a:r>
                        <a:rPr lang="en-GB" sz="800" dirty="0">
                          <a:effectLst/>
                          <a:latin typeface="+mn-lt"/>
                        </a:rPr>
                        <a:t>Wider risks of drugs and alcohol (Y10 PD Days).</a:t>
                      </a:r>
                      <a:endParaRPr lang="en-GB" sz="1200" dirty="0"/>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187196065"/>
                  </a:ext>
                </a:extLst>
              </a:tr>
              <a:tr h="512753">
                <a:tc vMerge="1">
                  <a:txBody>
                    <a:bodyPr/>
                    <a:lstStyle/>
                    <a:p>
                      <a:endParaRPr lang="en-GB"/>
                    </a:p>
                  </a:txBody>
                  <a:tcPr/>
                </a:tc>
                <a:tc vMerge="1">
                  <a:txBody>
                    <a:bodyPr/>
                    <a:lstStyle/>
                    <a:p>
                      <a:endParaRPr lang="en-GB"/>
                    </a:p>
                  </a:txBody>
                  <a:tcPr/>
                </a:tc>
                <a:tc>
                  <a:txBody>
                    <a:bodyPr/>
                    <a:lstStyle/>
                    <a:p>
                      <a:pPr algn="l">
                        <a:lnSpc>
                          <a:spcPts val="1200"/>
                        </a:lnSpc>
                        <a:spcBef>
                          <a:spcPts val="400"/>
                        </a:spcBef>
                        <a:spcAft>
                          <a:spcPts val="300"/>
                        </a:spcAft>
                      </a:pPr>
                      <a:r>
                        <a:rPr lang="en-GB" sz="800" dirty="0">
                          <a:effectLst/>
                          <a:latin typeface="+mn-lt"/>
                        </a:rPr>
                        <a:t> Contraception,</a:t>
                      </a:r>
                      <a:r>
                        <a:rPr lang="en-GB" sz="800" baseline="0" dirty="0">
                          <a:effectLst/>
                          <a:latin typeface="+mn-lt"/>
                        </a:rPr>
                        <a:t> STIs and Parenthood </a:t>
                      </a:r>
                      <a:endParaRPr lang="en-GB" sz="800" dirty="0">
                        <a:effectLst/>
                        <a:latin typeface="+mn-lt"/>
                        <a:ea typeface="Times New Roman" panose="02020603050405020304" pitchFamily="18"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252095" indent="-252095" algn="l">
                        <a:lnSpc>
                          <a:spcPts val="1200"/>
                        </a:lnSpc>
                        <a:spcBef>
                          <a:spcPts val="400"/>
                        </a:spcBef>
                        <a:spcAft>
                          <a:spcPts val="300"/>
                        </a:spcAft>
                        <a:buFont typeface="Arial" panose="020B0604020202020204" pitchFamily="34" charset="0"/>
                        <a:buChar char="•"/>
                        <a:tabLst>
                          <a:tab pos="252095" algn="l"/>
                          <a:tab pos="457200" algn="l"/>
                        </a:tabLst>
                      </a:pPr>
                      <a:r>
                        <a:rPr lang="en-GB" sz="800" dirty="0">
                          <a:effectLst/>
                          <a:latin typeface="+mn-lt"/>
                        </a:rPr>
                        <a:t> What are the different types of contraception?</a:t>
                      </a:r>
                    </a:p>
                    <a:p>
                      <a:pPr marL="252095" indent="-252095" algn="l">
                        <a:lnSpc>
                          <a:spcPts val="1200"/>
                        </a:lnSpc>
                        <a:spcBef>
                          <a:spcPts val="400"/>
                        </a:spcBef>
                        <a:spcAft>
                          <a:spcPts val="300"/>
                        </a:spcAft>
                        <a:buFont typeface="Arial" panose="020B0604020202020204" pitchFamily="34" charset="0"/>
                        <a:buChar char="•"/>
                        <a:tabLst>
                          <a:tab pos="252095" algn="l"/>
                          <a:tab pos="457200" algn="l"/>
                        </a:tabLst>
                      </a:pPr>
                      <a:r>
                        <a:rPr lang="en-GB" sz="800" dirty="0">
                          <a:effectLst/>
                          <a:latin typeface="+mn-lt"/>
                        </a:rPr>
                        <a:t>What is an STI?</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en-GB" sz="800" dirty="0">
                          <a:effectLst/>
                          <a:latin typeface="+mn-lt"/>
                        </a:rPr>
                        <a:t> Contraception</a:t>
                      </a:r>
                      <a:r>
                        <a:rPr lang="en-GB" sz="800" baseline="0" dirty="0">
                          <a:effectLst/>
                          <a:latin typeface="+mn-lt"/>
                        </a:rPr>
                        <a:t> and STIs.</a:t>
                      </a: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en-GB" sz="800" dirty="0">
                          <a:effectLst/>
                          <a:latin typeface="+mn-lt"/>
                        </a:rPr>
                        <a:t>Contraception and parenthood (Y7 PSHE and PD Days).</a:t>
                      </a: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r>
                        <a:rPr lang="en-GB" sz="800" dirty="0">
                          <a:effectLst/>
                          <a:latin typeface="+mn-lt"/>
                        </a:rPr>
                        <a:t>Science curriculum (Y9): gonorrhoea and bacterial infection.</a:t>
                      </a:r>
                    </a:p>
                    <a:p>
                      <a:r>
                        <a:rPr lang="en-GB" sz="800" dirty="0">
                          <a:effectLst/>
                          <a:latin typeface="+mn-lt"/>
                        </a:rPr>
                        <a:t>Sexual health (Y11 PD Days). </a:t>
                      </a:r>
                    </a:p>
                    <a:p>
                      <a:r>
                        <a:rPr lang="en-GB" sz="800">
                          <a:effectLst/>
                          <a:latin typeface="+mn-lt"/>
                        </a:rPr>
                        <a:t>Unplanned pregnancies (Y12 PD Days).</a:t>
                      </a:r>
                      <a:endParaRPr lang="en-GB" sz="1200" dirty="0"/>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1002203320"/>
                  </a:ext>
                </a:extLst>
              </a:tr>
              <a:tr h="843145">
                <a:tc gridSpan="2">
                  <a:txBody>
                    <a:bodyPr/>
                    <a:lstStyle/>
                    <a:p>
                      <a:pPr algn="l">
                        <a:lnSpc>
                          <a:spcPct val="107000"/>
                        </a:lnSpc>
                        <a:spcAft>
                          <a:spcPts val="0"/>
                        </a:spcAft>
                      </a:pPr>
                      <a:r>
                        <a:rPr lang="en-GB" sz="700" dirty="0">
                          <a:effectLst/>
                        </a:rPr>
                        <a:t> </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a:txBody>
                    <a:bodyPr/>
                    <a:lstStyle/>
                    <a:p>
                      <a:pPr algn="l">
                        <a:lnSpc>
                          <a:spcPct val="107000"/>
                        </a:lnSpc>
                        <a:spcAft>
                          <a:spcPts val="0"/>
                        </a:spcAft>
                      </a:pPr>
                      <a:r>
                        <a:rPr lang="en-GB" sz="700" dirty="0">
                          <a:effectLst/>
                        </a:rPr>
                        <a:t>Frameworks to support Learning &amp; Curriculum Construction</a:t>
                      </a:r>
                    </a:p>
                    <a:p>
                      <a:pPr algn="l">
                        <a:lnSpc>
                          <a:spcPct val="107000"/>
                        </a:lnSpc>
                        <a:spcAft>
                          <a:spcPts val="0"/>
                        </a:spcAft>
                      </a:pPr>
                      <a:r>
                        <a:rPr lang="en-GB" sz="700" dirty="0">
                          <a:effectLst/>
                        </a:rPr>
                        <a:t>Assessment</a:t>
                      </a:r>
                    </a:p>
                    <a:p>
                      <a:pPr algn="l">
                        <a:lnSpc>
                          <a:spcPct val="107000"/>
                        </a:lnSpc>
                        <a:spcAft>
                          <a:spcPts val="0"/>
                        </a:spcAft>
                      </a:pPr>
                      <a:r>
                        <a:rPr lang="en-GB" sz="700" dirty="0">
                          <a:effectLst/>
                        </a:rPr>
                        <a:t>Cognition/Metacognition</a:t>
                      </a:r>
                    </a:p>
                    <a:p>
                      <a:pPr algn="l">
                        <a:lnSpc>
                          <a:spcPct val="107000"/>
                        </a:lnSpc>
                        <a:spcAft>
                          <a:spcPts val="0"/>
                        </a:spcAft>
                      </a:pPr>
                      <a:r>
                        <a:rPr lang="en-GB" sz="700" dirty="0">
                          <a:effectLst/>
                        </a:rPr>
                        <a:t>L4L</a:t>
                      </a:r>
                    </a:p>
                    <a:p>
                      <a:pPr algn="l">
                        <a:lnSpc>
                          <a:spcPct val="107000"/>
                        </a:lnSpc>
                        <a:spcAft>
                          <a:spcPts val="0"/>
                        </a:spcAft>
                      </a:pPr>
                      <a:r>
                        <a:rPr lang="en-GB" sz="700" dirty="0">
                          <a:effectLst/>
                        </a:rPr>
                        <a:t>Curriculum Framework</a:t>
                      </a:r>
                    </a:p>
                    <a:p>
                      <a:pPr algn="l">
                        <a:lnSpc>
                          <a:spcPct val="107000"/>
                        </a:lnSpc>
                        <a:spcAft>
                          <a:spcPts val="0"/>
                        </a:spcAft>
                      </a:pPr>
                      <a:r>
                        <a:rPr lang="en-GB" sz="700" dirty="0">
                          <a:effectLst/>
                        </a:rPr>
                        <a:t>Remote Learning Framework</a:t>
                      </a:r>
                    </a:p>
                    <a:p>
                      <a:pPr algn="l">
                        <a:lnSpc>
                          <a:spcPct val="107000"/>
                        </a:lnSpc>
                        <a:spcAft>
                          <a:spcPts val="0"/>
                        </a:spcAft>
                      </a:pPr>
                      <a:r>
                        <a:rPr lang="en-GB" sz="700" dirty="0">
                          <a:effectLst/>
                        </a:rPr>
                        <a:t>Maximising Learning </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4">
                  <a:txBody>
                    <a:bodyPr/>
                    <a:lstStyle/>
                    <a:p>
                      <a:pPr algn="l">
                        <a:lnSpc>
                          <a:spcPct val="107000"/>
                        </a:lnSpc>
                        <a:spcAft>
                          <a:spcPts val="0"/>
                        </a:spcAft>
                      </a:pPr>
                      <a:r>
                        <a:rPr lang="en-GB" sz="700" dirty="0">
                          <a:effectLst/>
                        </a:rPr>
                        <a:t>Cross Curricular Links:</a:t>
                      </a:r>
                    </a:p>
                    <a:p>
                      <a:pPr algn="l">
                        <a:lnSpc>
                          <a:spcPct val="107000"/>
                        </a:lnSpc>
                        <a:spcAft>
                          <a:spcPts val="0"/>
                        </a:spcAft>
                      </a:pPr>
                      <a:r>
                        <a:rPr lang="en-GB" sz="700" dirty="0">
                          <a:effectLst/>
                        </a:rPr>
                        <a:t>British Values, </a:t>
                      </a:r>
                    </a:p>
                    <a:p>
                      <a:pPr algn="l">
                        <a:lnSpc>
                          <a:spcPct val="107000"/>
                        </a:lnSpc>
                        <a:spcAft>
                          <a:spcPts val="0"/>
                        </a:spcAft>
                      </a:pPr>
                      <a:r>
                        <a:rPr lang="en-GB" sz="700" dirty="0">
                          <a:effectLst/>
                        </a:rPr>
                        <a:t>RSE</a:t>
                      </a:r>
                    </a:p>
                    <a:p>
                      <a:pPr algn="l">
                        <a:lnSpc>
                          <a:spcPct val="107000"/>
                        </a:lnSpc>
                        <a:spcAft>
                          <a:spcPts val="0"/>
                        </a:spcAft>
                      </a:pPr>
                      <a:r>
                        <a:rPr lang="en-GB" sz="700" dirty="0">
                          <a:effectLst/>
                          <a:latin typeface="+mn-lt"/>
                          <a:ea typeface="+mn-ea"/>
                          <a:cs typeface="+mn-cs"/>
                        </a:rPr>
                        <a:t>Science</a:t>
                      </a:r>
                      <a:r>
                        <a:rPr lang="en-GB" sz="700" baseline="0" dirty="0">
                          <a:effectLst/>
                          <a:latin typeface="+mn-lt"/>
                          <a:ea typeface="+mn-ea"/>
                          <a:cs typeface="+mn-cs"/>
                        </a:rPr>
                        <a:t> </a:t>
                      </a:r>
                    </a:p>
                    <a:p>
                      <a:pPr algn="l">
                        <a:lnSpc>
                          <a:spcPct val="107000"/>
                        </a:lnSpc>
                        <a:spcAft>
                          <a:spcPts val="0"/>
                        </a:spcAft>
                      </a:pPr>
                      <a:r>
                        <a:rPr lang="en-GB" sz="700" baseline="0" dirty="0">
                          <a:effectLst/>
                          <a:latin typeface="+mn-lt"/>
                          <a:ea typeface="+mn-ea"/>
                          <a:cs typeface="+mn-cs"/>
                        </a:rPr>
                        <a:t>PSHE lessons </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700" dirty="0">
                        <a:effectLst/>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tc hMerge="1">
                  <a:txBody>
                    <a:bodyPr/>
                    <a:lstStyle/>
                    <a:p>
                      <a:pPr algn="l">
                        <a:lnSpc>
                          <a:spcPct val="107000"/>
                        </a:lnSpc>
                        <a:spcAft>
                          <a:spcPts val="0"/>
                        </a:spcAft>
                      </a:pPr>
                      <a:endParaRPr lang="en-GB" sz="800" dirty="0">
                        <a:effectLst/>
                      </a:endParaRPr>
                    </a:p>
                  </a:txBody>
                  <a:tcPr marL="42224" marR="4222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en-GB" sz="700" dirty="0">
                          <a:effectLst/>
                        </a:rPr>
                        <a:t>Barriers to Learning (SEND)</a:t>
                      </a:r>
                    </a:p>
                    <a:p>
                      <a:pPr algn="l">
                        <a:lnSpc>
                          <a:spcPct val="107000"/>
                        </a:lnSpc>
                        <a:spcAft>
                          <a:spcPts val="0"/>
                        </a:spcAft>
                      </a:pPr>
                      <a:r>
                        <a:rPr lang="en-GB" sz="700" dirty="0">
                          <a:effectLst/>
                        </a:rPr>
                        <a:t>Specific Physical Needs</a:t>
                      </a:r>
                    </a:p>
                    <a:p>
                      <a:pPr algn="l">
                        <a:lnSpc>
                          <a:spcPct val="107000"/>
                        </a:lnSpc>
                        <a:spcAft>
                          <a:spcPts val="0"/>
                        </a:spcAft>
                      </a:pPr>
                      <a:r>
                        <a:rPr lang="en-GB" sz="700" dirty="0">
                          <a:effectLst/>
                        </a:rPr>
                        <a:t>Misconceptions</a:t>
                      </a:r>
                    </a:p>
                    <a:p>
                      <a:pPr algn="l">
                        <a:lnSpc>
                          <a:spcPct val="107000"/>
                        </a:lnSpc>
                        <a:spcAft>
                          <a:spcPts val="0"/>
                        </a:spcAft>
                      </a:pPr>
                      <a:r>
                        <a:rPr lang="en-GB" sz="700" dirty="0">
                          <a:effectLst/>
                        </a:rPr>
                        <a:t>Processing </a:t>
                      </a:r>
                    </a:p>
                    <a:p>
                      <a:pPr algn="l">
                        <a:lnSpc>
                          <a:spcPct val="107000"/>
                        </a:lnSpc>
                        <a:spcAft>
                          <a:spcPts val="0"/>
                        </a:spcAft>
                      </a:pPr>
                      <a:r>
                        <a:rPr lang="en-GB" sz="700" dirty="0">
                          <a:effectLst/>
                        </a:rPr>
                        <a:t> </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46364534"/>
                  </a:ext>
                </a:extLst>
              </a:tr>
            </a:tbl>
          </a:graphicData>
        </a:graphic>
      </p:graphicFrame>
    </p:spTree>
    <p:extLst>
      <p:ext uri="{BB962C8B-B14F-4D97-AF65-F5344CB8AC3E}">
        <p14:creationId xmlns:p14="http://schemas.microsoft.com/office/powerpoint/2010/main" val="23901093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702687574"/>
              </p:ext>
            </p:extLst>
          </p:nvPr>
        </p:nvGraphicFramePr>
        <p:xfrm>
          <a:off x="137731" y="345591"/>
          <a:ext cx="9630538" cy="6166818"/>
        </p:xfrm>
        <a:graphic>
          <a:graphicData uri="http://schemas.openxmlformats.org/drawingml/2006/table">
            <a:tbl>
              <a:tblPr firstRow="1" firstCol="1" bandRow="1">
                <a:tableStyleId>{5C22544A-7EE6-4342-B048-85BDC9FD1C3A}</a:tableStyleId>
              </a:tblPr>
              <a:tblGrid>
                <a:gridCol w="800853">
                  <a:extLst>
                    <a:ext uri="{9D8B030D-6E8A-4147-A177-3AD203B41FA5}">
                      <a16:colId xmlns:a16="http://schemas.microsoft.com/office/drawing/2014/main" val="2585925256"/>
                    </a:ext>
                  </a:extLst>
                </a:gridCol>
                <a:gridCol w="687445">
                  <a:extLst>
                    <a:ext uri="{9D8B030D-6E8A-4147-A177-3AD203B41FA5}">
                      <a16:colId xmlns:a16="http://schemas.microsoft.com/office/drawing/2014/main" val="1131736179"/>
                    </a:ext>
                  </a:extLst>
                </a:gridCol>
                <a:gridCol w="1221284">
                  <a:extLst>
                    <a:ext uri="{9D8B030D-6E8A-4147-A177-3AD203B41FA5}">
                      <a16:colId xmlns:a16="http://schemas.microsoft.com/office/drawing/2014/main" val="1973637964"/>
                    </a:ext>
                  </a:extLst>
                </a:gridCol>
                <a:gridCol w="2324996">
                  <a:extLst>
                    <a:ext uri="{9D8B030D-6E8A-4147-A177-3AD203B41FA5}">
                      <a16:colId xmlns:a16="http://schemas.microsoft.com/office/drawing/2014/main" val="1168944811"/>
                    </a:ext>
                  </a:extLst>
                </a:gridCol>
                <a:gridCol w="1450937">
                  <a:extLst>
                    <a:ext uri="{9D8B030D-6E8A-4147-A177-3AD203B41FA5}">
                      <a16:colId xmlns:a16="http://schemas.microsoft.com/office/drawing/2014/main" val="1910020597"/>
                    </a:ext>
                  </a:extLst>
                </a:gridCol>
                <a:gridCol w="1625297">
                  <a:extLst>
                    <a:ext uri="{9D8B030D-6E8A-4147-A177-3AD203B41FA5}">
                      <a16:colId xmlns:a16="http://schemas.microsoft.com/office/drawing/2014/main" val="1554690403"/>
                    </a:ext>
                  </a:extLst>
                </a:gridCol>
                <a:gridCol w="121381">
                  <a:extLst>
                    <a:ext uri="{9D8B030D-6E8A-4147-A177-3AD203B41FA5}">
                      <a16:colId xmlns:a16="http://schemas.microsoft.com/office/drawing/2014/main" val="1493985723"/>
                    </a:ext>
                  </a:extLst>
                </a:gridCol>
                <a:gridCol w="1398345">
                  <a:extLst>
                    <a:ext uri="{9D8B030D-6E8A-4147-A177-3AD203B41FA5}">
                      <a16:colId xmlns:a16="http://schemas.microsoft.com/office/drawing/2014/main" val="1509910300"/>
                    </a:ext>
                  </a:extLst>
                </a:gridCol>
              </a:tblGrid>
              <a:tr h="405873">
                <a:tc>
                  <a:txBody>
                    <a:bodyPr/>
                    <a:lstStyle/>
                    <a:p>
                      <a:pPr algn="l">
                        <a:lnSpc>
                          <a:spcPct val="107000"/>
                        </a:lnSpc>
                        <a:spcAft>
                          <a:spcPts val="0"/>
                        </a:spcAft>
                      </a:pPr>
                      <a:r>
                        <a:rPr lang="en-GB" sz="1000" i="1">
                          <a:solidFill>
                            <a:schemeClr val="accent4">
                              <a:lumMod val="75000"/>
                            </a:schemeClr>
                          </a:solidFill>
                          <a:effectLst/>
                        </a:rPr>
                        <a:t>Year Group</a:t>
                      </a:r>
                      <a:endParaRPr lang="en-GB" sz="1000" i="1">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en-GB" sz="1000" i="1" dirty="0">
                          <a:solidFill>
                            <a:schemeClr val="accent4">
                              <a:lumMod val="75000"/>
                            </a:schemeClr>
                          </a:solidFill>
                          <a:effectLst/>
                        </a:rPr>
                        <a:t>CONSTRUCT</a:t>
                      </a:r>
                      <a:endParaRPr lang="en-GB" sz="1000" i="1" dirty="0">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en-GB" sz="1000" i="1" dirty="0">
                          <a:solidFill>
                            <a:schemeClr val="accent4">
                              <a:lumMod val="75000"/>
                            </a:schemeClr>
                          </a:solidFill>
                          <a:effectLst/>
                        </a:rPr>
                        <a:t>COMPOSITE/ Enquiry</a:t>
                      </a:r>
                      <a:endParaRPr lang="en-GB" sz="1000" i="1" dirty="0">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en-GB" sz="1000" i="1">
                          <a:solidFill>
                            <a:schemeClr val="accent4">
                              <a:lumMod val="75000"/>
                            </a:schemeClr>
                          </a:solidFill>
                          <a:effectLst/>
                        </a:rPr>
                        <a:t>COMPONENT</a:t>
                      </a:r>
                      <a:endParaRPr lang="en-GB" sz="1000" i="1">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en-GB" sz="1000" i="1">
                          <a:solidFill>
                            <a:schemeClr val="accent4">
                              <a:lumMod val="75000"/>
                            </a:schemeClr>
                          </a:solidFill>
                          <a:effectLst/>
                        </a:rPr>
                        <a:t>Personal Knowledge</a:t>
                      </a:r>
                      <a:endParaRPr lang="en-GB" sz="1000" i="1">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gn="l">
                        <a:lnSpc>
                          <a:spcPct val="107000"/>
                        </a:lnSpc>
                        <a:spcAft>
                          <a:spcPts val="0"/>
                        </a:spcAft>
                      </a:pPr>
                      <a:r>
                        <a:rPr lang="en-GB" sz="1000" i="1" dirty="0">
                          <a:solidFill>
                            <a:schemeClr val="accent4">
                              <a:lumMod val="75000"/>
                            </a:schemeClr>
                          </a:solidFill>
                          <a:effectLst/>
                        </a:rPr>
                        <a:t>Prior Learning/Transitional Start points</a:t>
                      </a:r>
                      <a:endParaRPr lang="en-GB" sz="1000" i="1" dirty="0">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a:txBody>
                    <a:bodyPr/>
                    <a:lstStyle/>
                    <a:p>
                      <a:pPr algn="l">
                        <a:lnSpc>
                          <a:spcPct val="107000"/>
                        </a:lnSpc>
                        <a:spcAft>
                          <a:spcPts val="0"/>
                        </a:spcAft>
                      </a:pPr>
                      <a:r>
                        <a:rPr lang="en-GB" sz="1000" i="1" dirty="0">
                          <a:solidFill>
                            <a:schemeClr val="accent4">
                              <a:lumMod val="75000"/>
                            </a:schemeClr>
                          </a:solidFill>
                          <a:effectLst/>
                        </a:rPr>
                        <a:t>Future Learning</a:t>
                      </a:r>
                      <a:endParaRPr lang="en-GB" sz="1000" i="1" dirty="0">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68714497"/>
                  </a:ext>
                </a:extLst>
              </a:tr>
              <a:tr h="789075">
                <a:tc rowSpan="6">
                  <a:txBody>
                    <a:bodyPr/>
                    <a:lstStyle/>
                    <a:p>
                      <a:pPr marL="71755" marR="71755" algn="ctr">
                        <a:lnSpc>
                          <a:spcPct val="107000"/>
                        </a:lnSpc>
                        <a:spcAft>
                          <a:spcPts val="0"/>
                        </a:spcAft>
                      </a:pPr>
                      <a:r>
                        <a:rPr lang="en-GB" sz="1300" dirty="0">
                          <a:solidFill>
                            <a:schemeClr val="accent4">
                              <a:lumMod val="75000"/>
                            </a:schemeClr>
                          </a:solidFill>
                          <a:effectLst/>
                        </a:rPr>
                        <a:t>YEAR 9</a:t>
                      </a:r>
                      <a:endParaRPr lang="en-GB" sz="1300" dirty="0">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6">
                  <a:txBody>
                    <a:bodyPr/>
                    <a:lstStyle/>
                    <a:p>
                      <a:pPr marL="71755" marR="71755" algn="ctr">
                        <a:lnSpc>
                          <a:spcPct val="107000"/>
                        </a:lnSpc>
                        <a:spcAft>
                          <a:spcPts val="0"/>
                        </a:spcAft>
                      </a:pPr>
                      <a:r>
                        <a:rPr lang="en-GB" sz="1300" dirty="0">
                          <a:effectLst/>
                        </a:rPr>
                        <a:t>Relationships, Heath and Community</a:t>
                      </a:r>
                      <a:endParaRPr lang="en-GB" sz="1300" dirty="0">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vert="vert27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ts val="1200"/>
                        </a:lnSpc>
                        <a:spcBef>
                          <a:spcPts val="400"/>
                        </a:spcBef>
                        <a:spcAft>
                          <a:spcPts val="300"/>
                        </a:spcAft>
                      </a:pPr>
                      <a:r>
                        <a:rPr lang="en-GB" sz="800" dirty="0">
                          <a:effectLst/>
                          <a:latin typeface="+mn-lt"/>
                          <a:ea typeface="Times New Roman" panose="02020603050405020304" pitchFamily="18" charset="0"/>
                          <a:cs typeface="Times New Roman" panose="02020603050405020304" pitchFamily="18" charset="0"/>
                        </a:rPr>
                        <a:t>Gangs</a:t>
                      </a:r>
                      <a:r>
                        <a:rPr lang="en-GB" sz="800" baseline="0" dirty="0">
                          <a:effectLst/>
                          <a:latin typeface="+mn-lt"/>
                          <a:ea typeface="Times New Roman" panose="02020603050405020304" pitchFamily="18" charset="0"/>
                          <a:cs typeface="Times New Roman" panose="02020603050405020304" pitchFamily="18" charset="0"/>
                        </a:rPr>
                        <a:t>, Peer Pressure and County Lines</a:t>
                      </a:r>
                      <a:endParaRPr lang="en-GB" sz="800" dirty="0">
                        <a:effectLst/>
                        <a:latin typeface="+mn-lt"/>
                        <a:ea typeface="Times New Roman" panose="02020603050405020304" pitchFamily="18"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342900" lvl="0" indent="-342900" algn="l">
                        <a:lnSpc>
                          <a:spcPts val="1200"/>
                        </a:lnSpc>
                        <a:spcBef>
                          <a:spcPts val="400"/>
                        </a:spcBef>
                        <a:spcAft>
                          <a:spcPts val="300"/>
                        </a:spcAft>
                        <a:buFont typeface="Arial" panose="020B0604020202020204" pitchFamily="34" charset="0"/>
                        <a:buChar char="•"/>
                        <a:tabLst>
                          <a:tab pos="252095" algn="l"/>
                        </a:tabLst>
                      </a:pPr>
                      <a:r>
                        <a:rPr lang="en-GB" sz="800" dirty="0">
                          <a:effectLst/>
                          <a:latin typeface="+mn-lt"/>
                          <a:ea typeface="Times New Roman" panose="02020603050405020304" pitchFamily="18" charset="0"/>
                          <a:cs typeface="Times New Roman" panose="02020603050405020304" pitchFamily="18" charset="0"/>
                        </a:rPr>
                        <a:t>Why is the term ‘snitches get</a:t>
                      </a:r>
                      <a:r>
                        <a:rPr lang="en-GB" sz="800" baseline="0" dirty="0">
                          <a:effectLst/>
                          <a:latin typeface="+mn-lt"/>
                          <a:ea typeface="Times New Roman" panose="02020603050405020304" pitchFamily="18" charset="0"/>
                          <a:cs typeface="Times New Roman" panose="02020603050405020304" pitchFamily="18" charset="0"/>
                        </a:rPr>
                        <a:t> stitches’ so dangerous?</a:t>
                      </a:r>
                    </a:p>
                    <a:p>
                      <a:pPr marL="342900" lvl="0" indent="-342900" algn="l">
                        <a:lnSpc>
                          <a:spcPts val="1200"/>
                        </a:lnSpc>
                        <a:spcBef>
                          <a:spcPts val="400"/>
                        </a:spcBef>
                        <a:spcAft>
                          <a:spcPts val="300"/>
                        </a:spcAft>
                        <a:buFont typeface="Arial" panose="020B0604020202020204" pitchFamily="34" charset="0"/>
                        <a:buChar char="•"/>
                        <a:tabLst>
                          <a:tab pos="252095" algn="l"/>
                        </a:tabLst>
                      </a:pPr>
                      <a:r>
                        <a:rPr lang="en-GB" sz="800" baseline="0" dirty="0">
                          <a:effectLst/>
                          <a:latin typeface="+mn-lt"/>
                          <a:ea typeface="Times New Roman" panose="02020603050405020304" pitchFamily="18" charset="0"/>
                          <a:cs typeface="Times New Roman" panose="02020603050405020304" pitchFamily="18" charset="0"/>
                        </a:rPr>
                        <a:t>What are the negative consequences of bystander behaviour? </a:t>
                      </a:r>
                    </a:p>
                    <a:p>
                      <a:pPr marL="342900" lvl="0" indent="-342900" algn="l">
                        <a:lnSpc>
                          <a:spcPts val="1200"/>
                        </a:lnSpc>
                        <a:spcBef>
                          <a:spcPts val="400"/>
                        </a:spcBef>
                        <a:spcAft>
                          <a:spcPts val="300"/>
                        </a:spcAft>
                        <a:buFont typeface="Arial" panose="020B0604020202020204" pitchFamily="34" charset="0"/>
                        <a:buChar char="•"/>
                        <a:tabLst>
                          <a:tab pos="252095" algn="l"/>
                        </a:tabLst>
                      </a:pPr>
                      <a:r>
                        <a:rPr lang="en-GB" sz="800" baseline="0" dirty="0">
                          <a:effectLst/>
                          <a:latin typeface="+mn-lt"/>
                          <a:ea typeface="Times New Roman" panose="02020603050405020304" pitchFamily="18" charset="0"/>
                          <a:cs typeface="Times New Roman" panose="02020603050405020304" pitchFamily="18" charset="0"/>
                        </a:rPr>
                        <a:t>Where can you get support?</a:t>
                      </a:r>
                      <a:endParaRPr lang="en-GB" sz="800" dirty="0">
                        <a:effectLst/>
                        <a:latin typeface="+mn-lt"/>
                        <a:ea typeface="Times New Roman" panose="02020603050405020304" pitchFamily="18"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en-GB" sz="800" dirty="0">
                          <a:effectLst/>
                          <a:latin typeface="+mn-lt"/>
                        </a:rPr>
                        <a:t>Gang culture.</a:t>
                      </a:r>
                    </a:p>
                    <a:p>
                      <a:pPr algn="l">
                        <a:lnSpc>
                          <a:spcPct val="107000"/>
                        </a:lnSpc>
                        <a:spcAft>
                          <a:spcPts val="0"/>
                        </a:spcAft>
                      </a:pPr>
                      <a:r>
                        <a:rPr lang="en-GB" sz="800" dirty="0">
                          <a:effectLst/>
                          <a:latin typeface="+mn-lt"/>
                        </a:rPr>
                        <a:t>Avoiding</a:t>
                      </a:r>
                      <a:r>
                        <a:rPr lang="en-GB" sz="800" baseline="0" dirty="0">
                          <a:effectLst/>
                          <a:latin typeface="+mn-lt"/>
                        </a:rPr>
                        <a:t> peer pressure.</a:t>
                      </a:r>
                      <a:endParaRPr lang="en-GB" sz="800" dirty="0">
                        <a:effectLst/>
                        <a:latin typeface="+mn-lt"/>
                      </a:endParaRPr>
                    </a:p>
                    <a:p>
                      <a:pPr algn="l">
                        <a:lnSpc>
                          <a:spcPct val="107000"/>
                        </a:lnSpc>
                        <a:spcAft>
                          <a:spcPts val="0"/>
                        </a:spcAft>
                      </a:pPr>
                      <a:r>
                        <a:rPr lang="en-GB" sz="800" dirty="0">
                          <a:effectLst/>
                          <a:latin typeface="+mn-lt"/>
                          <a:ea typeface="Calibri" panose="020F0502020204030204" pitchFamily="34" charset="0"/>
                          <a:cs typeface="Times New Roman" panose="02020603050405020304" pitchFamily="18" charset="0"/>
                        </a:rPr>
                        <a:t>Getting</a:t>
                      </a:r>
                      <a:r>
                        <a:rPr lang="en-GB" sz="800" baseline="0" dirty="0">
                          <a:effectLst/>
                          <a:latin typeface="+mn-lt"/>
                          <a:ea typeface="Calibri" panose="020F0502020204030204" pitchFamily="34" charset="0"/>
                          <a:cs typeface="Times New Roman" panose="02020603050405020304" pitchFamily="18" charset="0"/>
                        </a:rPr>
                        <a:t> support. </a:t>
                      </a: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algn="l">
                        <a:lnSpc>
                          <a:spcPct val="107000"/>
                        </a:lnSpc>
                        <a:spcAft>
                          <a:spcPts val="0"/>
                        </a:spcAft>
                      </a:pPr>
                      <a:r>
                        <a:rPr lang="en-GB" sz="800" dirty="0">
                          <a:effectLst/>
                          <a:latin typeface="+mn-lt"/>
                          <a:ea typeface="Calibri" panose="020F0502020204030204" pitchFamily="34" charset="0"/>
                          <a:cs typeface="Times New Roman" panose="02020603050405020304" pitchFamily="18" charset="0"/>
                        </a:rPr>
                        <a:t>Bystander behaviour</a:t>
                      </a:r>
                      <a:r>
                        <a:rPr lang="en-GB" sz="800" baseline="0" dirty="0">
                          <a:effectLst/>
                          <a:latin typeface="+mn-lt"/>
                          <a:ea typeface="Calibri" panose="020F0502020204030204" pitchFamily="34" charset="0"/>
                          <a:cs typeface="Times New Roman" panose="02020603050405020304" pitchFamily="18" charset="0"/>
                        </a:rPr>
                        <a:t> (Y7 and Y8 PSHE curriculum and Relationships PD).</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800" baseline="0" dirty="0">
                          <a:effectLst/>
                          <a:latin typeface="+mn-lt"/>
                          <a:ea typeface="Calibri" panose="020F0502020204030204" pitchFamily="34" charset="0"/>
                          <a:cs typeface="Times New Roman" panose="02020603050405020304" pitchFamily="18" charset="0"/>
                        </a:rPr>
                        <a:t>Peer pressure and respect (Y7 PSHE curriculum and Relationships PD). </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800" baseline="0" dirty="0">
                          <a:effectLst/>
                          <a:latin typeface="+mn-lt"/>
                          <a:ea typeface="Calibri" panose="020F0502020204030204" pitchFamily="34" charset="0"/>
                          <a:cs typeface="Times New Roman" panose="02020603050405020304" pitchFamily="18" charset="0"/>
                        </a:rPr>
                        <a:t>Rule of law: radicalisation and extremism (British Values PD). </a:t>
                      </a: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a:txBody>
                    <a:bodyPr/>
                    <a:lstStyle/>
                    <a:p>
                      <a:pPr algn="l">
                        <a:lnSpc>
                          <a:spcPct val="107000"/>
                        </a:lnSpc>
                        <a:spcAft>
                          <a:spcPts val="0"/>
                        </a:spcAft>
                      </a:pPr>
                      <a:r>
                        <a:rPr lang="en-GB" sz="800" dirty="0">
                          <a:effectLst/>
                          <a:latin typeface="+mn-lt"/>
                        </a:rPr>
                        <a:t>Respect: bystanders</a:t>
                      </a:r>
                      <a:r>
                        <a:rPr lang="en-GB" sz="800" baseline="0" dirty="0">
                          <a:effectLst/>
                          <a:latin typeface="+mn-lt"/>
                        </a:rPr>
                        <a:t> (Y10 British Values PD). </a:t>
                      </a:r>
                    </a:p>
                    <a:p>
                      <a:pPr algn="l">
                        <a:lnSpc>
                          <a:spcPct val="107000"/>
                        </a:lnSpc>
                        <a:spcAft>
                          <a:spcPts val="0"/>
                        </a:spcAft>
                      </a:pPr>
                      <a:r>
                        <a:rPr lang="en-GB" sz="800" baseline="0" dirty="0">
                          <a:effectLst/>
                          <a:latin typeface="+mn-lt"/>
                        </a:rPr>
                        <a:t>Peer influence (Y11 Relationships PD).</a:t>
                      </a:r>
                    </a:p>
                    <a:p>
                      <a:pPr algn="l">
                        <a:lnSpc>
                          <a:spcPct val="107000"/>
                        </a:lnSpc>
                        <a:spcAft>
                          <a:spcPts val="0"/>
                        </a:spcAft>
                      </a:pPr>
                      <a:endParaRPr lang="en-GB" sz="800" baseline="0" dirty="0">
                        <a:effectLst/>
                        <a:latin typeface="+mn-lt"/>
                      </a:endParaRPr>
                    </a:p>
                    <a:p>
                      <a:pPr algn="l">
                        <a:lnSpc>
                          <a:spcPct val="107000"/>
                        </a:lnSpc>
                        <a:spcAft>
                          <a:spcPts val="0"/>
                        </a:spcAft>
                      </a:pP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41409461"/>
                  </a:ext>
                </a:extLst>
              </a:tr>
              <a:tr h="1074327">
                <a:tc vMerge="1">
                  <a:txBody>
                    <a:bodyPr/>
                    <a:lstStyle/>
                    <a:p>
                      <a:endParaRPr lang="en-GB"/>
                    </a:p>
                  </a:txBody>
                  <a:tcPr/>
                </a:tc>
                <a:tc vMerge="1">
                  <a:txBody>
                    <a:bodyPr/>
                    <a:lstStyle/>
                    <a:p>
                      <a:endParaRPr lang="en-GB"/>
                    </a:p>
                  </a:txBody>
                  <a:tcPr/>
                </a:tc>
                <a:tc>
                  <a:txBody>
                    <a:bodyPr/>
                    <a:lstStyle/>
                    <a:p>
                      <a:pPr algn="l">
                        <a:lnSpc>
                          <a:spcPts val="1200"/>
                        </a:lnSpc>
                        <a:spcBef>
                          <a:spcPts val="400"/>
                        </a:spcBef>
                        <a:spcAft>
                          <a:spcPts val="300"/>
                        </a:spcAft>
                      </a:pPr>
                      <a:r>
                        <a:rPr lang="en-GB" sz="800" dirty="0">
                          <a:effectLst/>
                          <a:latin typeface="+mn-lt"/>
                          <a:ea typeface="Times New Roman" panose="02020603050405020304" pitchFamily="18" charset="0"/>
                          <a:cs typeface="Times New Roman" panose="02020603050405020304" pitchFamily="18" charset="0"/>
                        </a:rPr>
                        <a:t>What is a dangerous relationship and how</a:t>
                      </a:r>
                      <a:r>
                        <a:rPr lang="en-GB" sz="800" baseline="0" dirty="0">
                          <a:effectLst/>
                          <a:latin typeface="+mn-lt"/>
                          <a:ea typeface="Times New Roman" panose="02020603050405020304" pitchFamily="18" charset="0"/>
                          <a:cs typeface="Times New Roman" panose="02020603050405020304" pitchFamily="18" charset="0"/>
                        </a:rPr>
                        <a:t> can we handle that? </a:t>
                      </a:r>
                      <a:endParaRPr lang="en-GB" sz="800" dirty="0">
                        <a:effectLst/>
                        <a:latin typeface="+mn-lt"/>
                        <a:ea typeface="Times New Roman" panose="02020603050405020304" pitchFamily="18"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342900" lvl="0" indent="-342900" algn="l">
                        <a:lnSpc>
                          <a:spcPts val="1200"/>
                        </a:lnSpc>
                        <a:spcBef>
                          <a:spcPts val="400"/>
                        </a:spcBef>
                        <a:spcAft>
                          <a:spcPts val="300"/>
                        </a:spcAft>
                        <a:buFont typeface="Arial" panose="020B0604020202020204" pitchFamily="34" charset="0"/>
                        <a:buChar char="•"/>
                        <a:tabLst>
                          <a:tab pos="252095" algn="l"/>
                        </a:tabLst>
                      </a:pPr>
                      <a:r>
                        <a:rPr lang="en-GB" sz="800" dirty="0">
                          <a:effectLst/>
                          <a:latin typeface="+mn-lt"/>
                          <a:ea typeface="Times New Roman" panose="02020603050405020304" pitchFamily="18" charset="0"/>
                          <a:cs typeface="Times New Roman" panose="02020603050405020304" pitchFamily="18" charset="0"/>
                        </a:rPr>
                        <a:t>What is grooming?</a:t>
                      </a:r>
                    </a:p>
                    <a:p>
                      <a:pPr marL="342900" lvl="0" indent="-342900" algn="l">
                        <a:lnSpc>
                          <a:spcPts val="1200"/>
                        </a:lnSpc>
                        <a:spcBef>
                          <a:spcPts val="400"/>
                        </a:spcBef>
                        <a:spcAft>
                          <a:spcPts val="300"/>
                        </a:spcAft>
                        <a:buFont typeface="Arial" panose="020B0604020202020204" pitchFamily="34" charset="0"/>
                        <a:buChar char="•"/>
                        <a:tabLst>
                          <a:tab pos="252095" algn="l"/>
                        </a:tabLst>
                      </a:pPr>
                      <a:r>
                        <a:rPr lang="en-GB" sz="800" dirty="0">
                          <a:effectLst/>
                          <a:latin typeface="+mn-lt"/>
                          <a:ea typeface="Times New Roman" panose="02020603050405020304" pitchFamily="18" charset="0"/>
                          <a:cs typeface="Times New Roman" panose="02020603050405020304" pitchFamily="18" charset="0"/>
                        </a:rPr>
                        <a:t>Stalking, harassment and blackmail.</a:t>
                      </a:r>
                    </a:p>
                    <a:p>
                      <a:pPr marL="342900" lvl="0" indent="-342900" algn="l">
                        <a:lnSpc>
                          <a:spcPts val="1200"/>
                        </a:lnSpc>
                        <a:spcBef>
                          <a:spcPts val="400"/>
                        </a:spcBef>
                        <a:spcAft>
                          <a:spcPts val="300"/>
                        </a:spcAft>
                        <a:buFont typeface="Arial" panose="020B0604020202020204" pitchFamily="34" charset="0"/>
                        <a:buChar char="•"/>
                        <a:tabLst>
                          <a:tab pos="252095" algn="l"/>
                        </a:tabLst>
                      </a:pPr>
                      <a:r>
                        <a:rPr lang="en-GB" sz="800" dirty="0">
                          <a:effectLst/>
                          <a:latin typeface="+mn-lt"/>
                          <a:ea typeface="Times New Roman" panose="02020603050405020304" pitchFamily="18" charset="0"/>
                          <a:cs typeface="Times New Roman" panose="02020603050405020304" pitchFamily="18" charset="0"/>
                        </a:rPr>
                        <a:t>What</a:t>
                      </a:r>
                      <a:r>
                        <a:rPr lang="en-GB" sz="800" baseline="0" dirty="0">
                          <a:effectLst/>
                          <a:latin typeface="+mn-lt"/>
                          <a:ea typeface="Times New Roman" panose="02020603050405020304" pitchFamily="18" charset="0"/>
                          <a:cs typeface="Times New Roman" panose="02020603050405020304" pitchFamily="18" charset="0"/>
                        </a:rPr>
                        <a:t> are the signs of sexual abuse?</a:t>
                      </a:r>
                    </a:p>
                    <a:p>
                      <a:pPr marL="342900" lvl="0" indent="-342900" algn="l">
                        <a:lnSpc>
                          <a:spcPts val="1200"/>
                        </a:lnSpc>
                        <a:spcBef>
                          <a:spcPts val="400"/>
                        </a:spcBef>
                        <a:spcAft>
                          <a:spcPts val="300"/>
                        </a:spcAft>
                        <a:buFont typeface="Arial" panose="020B0604020202020204" pitchFamily="34" charset="0"/>
                        <a:buChar char="•"/>
                        <a:tabLst>
                          <a:tab pos="252095" algn="l"/>
                        </a:tabLst>
                      </a:pPr>
                      <a:r>
                        <a:rPr lang="en-GB" sz="800" baseline="0" dirty="0">
                          <a:effectLst/>
                          <a:latin typeface="+mn-lt"/>
                          <a:ea typeface="Times New Roman" panose="02020603050405020304" pitchFamily="18" charset="0"/>
                          <a:cs typeface="Times New Roman" panose="02020603050405020304" pitchFamily="18" charset="0"/>
                        </a:rPr>
                        <a:t>Recognising when a relationships become sexually coercive. </a:t>
                      </a:r>
                    </a:p>
                    <a:p>
                      <a:pPr marL="342900" lvl="0" indent="-342900" algn="l">
                        <a:lnSpc>
                          <a:spcPts val="1200"/>
                        </a:lnSpc>
                        <a:spcBef>
                          <a:spcPts val="400"/>
                        </a:spcBef>
                        <a:spcAft>
                          <a:spcPts val="300"/>
                        </a:spcAft>
                        <a:buFont typeface="Arial" panose="020B0604020202020204" pitchFamily="34" charset="0"/>
                        <a:buChar char="•"/>
                        <a:tabLst>
                          <a:tab pos="252095" algn="l"/>
                        </a:tabLst>
                      </a:pPr>
                      <a:r>
                        <a:rPr lang="en-GB" sz="800" baseline="0" dirty="0">
                          <a:effectLst/>
                          <a:latin typeface="+mn-lt"/>
                          <a:ea typeface="Times New Roman" panose="02020603050405020304" pitchFamily="18" charset="0"/>
                          <a:cs typeface="Times New Roman" panose="02020603050405020304" pitchFamily="18" charset="0"/>
                        </a:rPr>
                        <a:t>Where can you get support?</a:t>
                      </a:r>
                      <a:endParaRPr lang="en-GB" sz="800" dirty="0">
                        <a:effectLst/>
                        <a:latin typeface="+mn-lt"/>
                        <a:ea typeface="Times New Roman" panose="02020603050405020304" pitchFamily="18"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en-GB" sz="800" dirty="0">
                          <a:effectLst/>
                          <a:latin typeface="+mn-lt"/>
                        </a:rPr>
                        <a:t>Grooming. </a:t>
                      </a:r>
                    </a:p>
                    <a:p>
                      <a:pPr algn="l">
                        <a:lnSpc>
                          <a:spcPct val="107000"/>
                        </a:lnSpc>
                        <a:spcAft>
                          <a:spcPts val="0"/>
                        </a:spcAft>
                      </a:pPr>
                      <a:r>
                        <a:rPr lang="en-GB" sz="800" dirty="0">
                          <a:effectLst/>
                          <a:latin typeface="+mn-lt"/>
                          <a:ea typeface="Calibri" panose="020F0502020204030204" pitchFamily="34" charset="0"/>
                          <a:cs typeface="Times New Roman" panose="02020603050405020304" pitchFamily="18" charset="0"/>
                        </a:rPr>
                        <a:t>Sexual abuse, harassment, stalking, coercion</a:t>
                      </a:r>
                      <a:r>
                        <a:rPr lang="en-GB" sz="800" baseline="0" dirty="0">
                          <a:effectLst/>
                          <a:latin typeface="+mn-lt"/>
                          <a:ea typeface="Calibri" panose="020F0502020204030204" pitchFamily="34" charset="0"/>
                          <a:cs typeface="Times New Roman" panose="02020603050405020304" pitchFamily="18" charset="0"/>
                        </a:rPr>
                        <a:t> and blackmail.</a:t>
                      </a: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algn="l">
                        <a:lnSpc>
                          <a:spcPct val="107000"/>
                        </a:lnSpc>
                        <a:spcAft>
                          <a:spcPts val="0"/>
                        </a:spcAft>
                      </a:pPr>
                      <a:r>
                        <a:rPr lang="en-GB" sz="800" dirty="0">
                          <a:effectLst/>
                          <a:latin typeface="+mn-lt"/>
                        </a:rPr>
                        <a:t>Safety</a:t>
                      </a:r>
                      <a:r>
                        <a:rPr lang="en-GB" sz="800" baseline="0" dirty="0">
                          <a:effectLst/>
                          <a:latin typeface="+mn-lt"/>
                        </a:rPr>
                        <a:t> in relationships (Y7 PSHE curriculum).</a:t>
                      </a:r>
                    </a:p>
                    <a:p>
                      <a:pPr algn="l">
                        <a:lnSpc>
                          <a:spcPct val="107000"/>
                        </a:lnSpc>
                        <a:spcAft>
                          <a:spcPts val="0"/>
                        </a:spcAft>
                      </a:pPr>
                      <a:r>
                        <a:rPr lang="en-GB" sz="800" baseline="0" dirty="0">
                          <a:effectLst/>
                          <a:latin typeface="+mn-lt"/>
                          <a:ea typeface="Calibri" panose="020F0502020204030204" pitchFamily="34" charset="0"/>
                          <a:cs typeface="Times New Roman" panose="02020603050405020304" pitchFamily="18" charset="0"/>
                        </a:rPr>
                        <a:t>Healthy relationships (Y8 PSHE curriculum).</a:t>
                      </a:r>
                    </a:p>
                    <a:p>
                      <a:pPr algn="l">
                        <a:lnSpc>
                          <a:spcPct val="107000"/>
                        </a:lnSpc>
                        <a:spcAft>
                          <a:spcPts val="0"/>
                        </a:spcAft>
                      </a:pPr>
                      <a:r>
                        <a:rPr lang="en-GB" sz="800" baseline="0" dirty="0">
                          <a:effectLst/>
                          <a:latin typeface="+mn-lt"/>
                          <a:ea typeface="Calibri" panose="020F0502020204030204" pitchFamily="34" charset="0"/>
                          <a:cs typeface="Times New Roman" panose="02020603050405020304" pitchFamily="18" charset="0"/>
                        </a:rPr>
                        <a:t>Managing relationships (Y8 PSHE curriculum).</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a:txBody>
                    <a:bodyPr/>
                    <a:lstStyle/>
                    <a:p>
                      <a:pPr algn="l">
                        <a:lnSpc>
                          <a:spcPct val="107000"/>
                        </a:lnSpc>
                        <a:spcAft>
                          <a:spcPts val="0"/>
                        </a:spcAft>
                      </a:pPr>
                      <a:r>
                        <a:rPr lang="en-GB" sz="800" dirty="0">
                          <a:effectLst/>
                          <a:latin typeface="+mn-lt"/>
                        </a:rPr>
                        <a:t>Healthy relationships (Y10 Relationships</a:t>
                      </a:r>
                      <a:r>
                        <a:rPr lang="en-GB" sz="800" baseline="0" dirty="0">
                          <a:effectLst/>
                          <a:latin typeface="+mn-lt"/>
                        </a:rPr>
                        <a:t> PD</a:t>
                      </a:r>
                      <a:r>
                        <a:rPr lang="en-GB" sz="800" dirty="0">
                          <a:effectLst/>
                          <a:latin typeface="+mn-lt"/>
                        </a:rPr>
                        <a:t>).</a:t>
                      </a:r>
                    </a:p>
                    <a:p>
                      <a:pPr algn="l">
                        <a:lnSpc>
                          <a:spcPct val="107000"/>
                        </a:lnSpc>
                        <a:spcAft>
                          <a:spcPts val="0"/>
                        </a:spcAft>
                      </a:pPr>
                      <a:r>
                        <a:rPr lang="en-GB" sz="800" dirty="0">
                          <a:effectLst/>
                          <a:latin typeface="+mn-lt"/>
                          <a:ea typeface="Calibri" panose="020F0502020204030204" pitchFamily="34" charset="0"/>
                          <a:cs typeface="Times New Roman" panose="02020603050405020304" pitchFamily="18" charset="0"/>
                        </a:rPr>
                        <a:t>Abusive relationships (Y11 Relationships PD).</a:t>
                      </a:r>
                      <a:endParaRPr lang="en-GB" sz="800" baseline="0" dirty="0">
                        <a:effectLst/>
                        <a:latin typeface="+mn-lt"/>
                        <a:ea typeface="Calibri" panose="020F0502020204030204" pitchFamily="34" charset="0"/>
                        <a:cs typeface="Times New Roman" panose="02020603050405020304" pitchFamily="18" charset="0"/>
                      </a:endParaRPr>
                    </a:p>
                    <a:p>
                      <a:pPr algn="l">
                        <a:lnSpc>
                          <a:spcPct val="107000"/>
                        </a:lnSpc>
                        <a:spcAft>
                          <a:spcPts val="0"/>
                        </a:spcAft>
                      </a:pP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28296307"/>
                  </a:ext>
                </a:extLst>
              </a:tr>
              <a:tr h="639763">
                <a:tc vMerge="1">
                  <a:txBody>
                    <a:bodyPr/>
                    <a:lstStyle/>
                    <a:p>
                      <a:endParaRPr lang="en-GB"/>
                    </a:p>
                  </a:txBody>
                  <a:tcPr/>
                </a:tc>
                <a:tc vMerge="1">
                  <a:txBody>
                    <a:bodyPr/>
                    <a:lstStyle/>
                    <a:p>
                      <a:endParaRPr lang="en-GB"/>
                    </a:p>
                  </a:txBody>
                  <a:tcPr/>
                </a:tc>
                <a:tc>
                  <a:txBody>
                    <a:bodyPr/>
                    <a:lstStyle/>
                    <a:p>
                      <a:pPr algn="l">
                        <a:lnSpc>
                          <a:spcPts val="1200"/>
                        </a:lnSpc>
                        <a:spcBef>
                          <a:spcPts val="400"/>
                        </a:spcBef>
                        <a:spcAft>
                          <a:spcPts val="300"/>
                        </a:spcAft>
                      </a:pPr>
                      <a:r>
                        <a:rPr lang="en-GB" sz="800" dirty="0">
                          <a:effectLst/>
                          <a:latin typeface="+mn-lt"/>
                        </a:rPr>
                        <a:t>How does the media present</a:t>
                      </a:r>
                      <a:r>
                        <a:rPr lang="en-GB" sz="800" baseline="0" dirty="0">
                          <a:effectLst/>
                          <a:latin typeface="+mn-lt"/>
                        </a:rPr>
                        <a:t> relationships (including pornography)?</a:t>
                      </a:r>
                      <a:endParaRPr lang="en-GB" sz="800" dirty="0">
                        <a:effectLst/>
                        <a:latin typeface="+mn-lt"/>
                        <a:ea typeface="Times New Roman" panose="02020603050405020304" pitchFamily="18"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252095" indent="-252095" algn="l">
                        <a:lnSpc>
                          <a:spcPts val="1200"/>
                        </a:lnSpc>
                        <a:spcBef>
                          <a:spcPts val="400"/>
                        </a:spcBef>
                        <a:spcAft>
                          <a:spcPts val="300"/>
                        </a:spcAft>
                        <a:buFont typeface="Arial" panose="020B0604020202020204" pitchFamily="34" charset="0"/>
                        <a:buChar char="•"/>
                        <a:tabLst>
                          <a:tab pos="252095" algn="l"/>
                          <a:tab pos="457200" algn="l"/>
                        </a:tabLst>
                      </a:pPr>
                      <a:r>
                        <a:rPr lang="en-GB" sz="800" dirty="0">
                          <a:effectLst/>
                          <a:latin typeface="+mn-lt"/>
                        </a:rPr>
                        <a:t> What constitutes illegal explicit</a:t>
                      </a:r>
                      <a:r>
                        <a:rPr lang="en-GB" sz="800" baseline="0" dirty="0">
                          <a:effectLst/>
                          <a:latin typeface="+mn-lt"/>
                        </a:rPr>
                        <a:t> content online?</a:t>
                      </a:r>
                    </a:p>
                    <a:p>
                      <a:pPr marL="252095" indent="-252095" algn="l">
                        <a:lnSpc>
                          <a:spcPts val="1200"/>
                        </a:lnSpc>
                        <a:spcBef>
                          <a:spcPts val="400"/>
                        </a:spcBef>
                        <a:spcAft>
                          <a:spcPts val="300"/>
                        </a:spcAft>
                        <a:buFont typeface="Arial" panose="020B0604020202020204" pitchFamily="34" charset="0"/>
                        <a:buChar char="•"/>
                        <a:tabLst>
                          <a:tab pos="252095" algn="l"/>
                          <a:tab pos="457200" algn="l"/>
                        </a:tabLst>
                      </a:pPr>
                      <a:r>
                        <a:rPr lang="en-GB" sz="800" baseline="0" dirty="0">
                          <a:effectLst/>
                          <a:latin typeface="+mn-lt"/>
                          <a:ea typeface="Times New Roman" panose="02020603050405020304" pitchFamily="18" charset="0"/>
                          <a:cs typeface="Times New Roman" panose="02020603050405020304" pitchFamily="18" charset="0"/>
                        </a:rPr>
                        <a:t>Distorted views that arise from pornography.</a:t>
                      </a:r>
                    </a:p>
                    <a:p>
                      <a:pPr marL="252095" indent="-252095" algn="l">
                        <a:lnSpc>
                          <a:spcPts val="1200"/>
                        </a:lnSpc>
                        <a:spcBef>
                          <a:spcPts val="400"/>
                        </a:spcBef>
                        <a:spcAft>
                          <a:spcPts val="300"/>
                        </a:spcAft>
                        <a:buFont typeface="Arial" panose="020B0604020202020204" pitchFamily="34" charset="0"/>
                        <a:buChar char="•"/>
                        <a:tabLst>
                          <a:tab pos="252095" algn="l"/>
                          <a:tab pos="457200" algn="l"/>
                        </a:tabLst>
                      </a:pPr>
                      <a:r>
                        <a:rPr lang="en-GB" sz="800" baseline="0" dirty="0">
                          <a:effectLst/>
                          <a:latin typeface="+mn-lt"/>
                          <a:ea typeface="Times New Roman" panose="02020603050405020304" pitchFamily="18" charset="0"/>
                          <a:cs typeface="Times New Roman" panose="02020603050405020304" pitchFamily="18" charset="0"/>
                        </a:rPr>
                        <a:t>Why is the media’s unrealistic portrayal of relationships potentially dangerous?</a:t>
                      </a:r>
                      <a:endParaRPr lang="en-GB" sz="800" dirty="0">
                        <a:effectLst/>
                        <a:latin typeface="+mn-lt"/>
                        <a:ea typeface="Times New Roman" panose="02020603050405020304" pitchFamily="18"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en-GB" sz="800" dirty="0">
                          <a:effectLst/>
                          <a:latin typeface="+mn-lt"/>
                        </a:rPr>
                        <a:t>The</a:t>
                      </a:r>
                      <a:r>
                        <a:rPr lang="en-GB" sz="800" baseline="0" dirty="0">
                          <a:effectLst/>
                          <a:latin typeface="+mn-lt"/>
                        </a:rPr>
                        <a:t> unrealism of pornography </a:t>
                      </a:r>
                    </a:p>
                    <a:p>
                      <a:pPr algn="l">
                        <a:lnSpc>
                          <a:spcPct val="107000"/>
                        </a:lnSpc>
                        <a:spcAft>
                          <a:spcPts val="0"/>
                        </a:spcAft>
                      </a:pPr>
                      <a:r>
                        <a:rPr lang="en-GB" sz="800" baseline="0" dirty="0">
                          <a:effectLst/>
                          <a:latin typeface="+mn-lt"/>
                        </a:rPr>
                        <a:t>Law on pornography</a:t>
                      </a:r>
                    </a:p>
                    <a:p>
                      <a:pPr algn="l">
                        <a:lnSpc>
                          <a:spcPct val="107000"/>
                        </a:lnSpc>
                        <a:spcAft>
                          <a:spcPts val="0"/>
                        </a:spcAft>
                      </a:pP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algn="l">
                        <a:lnSpc>
                          <a:spcPct val="107000"/>
                        </a:lnSpc>
                        <a:spcAft>
                          <a:spcPts val="0"/>
                        </a:spcAft>
                      </a:pPr>
                      <a:r>
                        <a:rPr lang="en-GB" sz="800" dirty="0">
                          <a:effectLst/>
                          <a:latin typeface="+mn-lt"/>
                          <a:ea typeface="+mn-ea"/>
                          <a:cs typeface="+mn-cs"/>
                        </a:rPr>
                        <a:t>Unrealistic</a:t>
                      </a:r>
                      <a:r>
                        <a:rPr lang="en-GB" sz="800" baseline="0" dirty="0">
                          <a:effectLst/>
                          <a:latin typeface="+mn-lt"/>
                          <a:ea typeface="+mn-ea"/>
                          <a:cs typeface="+mn-cs"/>
                        </a:rPr>
                        <a:t> media portrayals (Y8 PSHE curriculum). </a:t>
                      </a:r>
                    </a:p>
                    <a:p>
                      <a:pPr algn="l">
                        <a:lnSpc>
                          <a:spcPct val="107000"/>
                        </a:lnSpc>
                        <a:spcAft>
                          <a:spcPts val="0"/>
                        </a:spcAft>
                      </a:pPr>
                      <a:r>
                        <a:rPr lang="en-GB" sz="800" baseline="0" dirty="0">
                          <a:effectLst/>
                          <a:latin typeface="+mn-lt"/>
                          <a:ea typeface="Calibri" panose="020F0502020204030204" pitchFamily="34" charset="0"/>
                          <a:cs typeface="Times New Roman" panose="02020603050405020304" pitchFamily="18" charset="0"/>
                        </a:rPr>
                        <a:t>E-safety (Y7 ICT curriculum and Y7 PSHE curriculum and PD Days).</a:t>
                      </a: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a:txBody>
                    <a:bodyPr/>
                    <a:lstStyle/>
                    <a:p>
                      <a:pPr algn="l">
                        <a:lnSpc>
                          <a:spcPct val="107000"/>
                        </a:lnSpc>
                        <a:spcAft>
                          <a:spcPts val="0"/>
                        </a:spcAft>
                      </a:pPr>
                      <a:r>
                        <a:rPr lang="en-GB" sz="800" dirty="0">
                          <a:effectLst/>
                          <a:latin typeface="+mn-lt"/>
                          <a:ea typeface="Calibri" panose="020F0502020204030204" pitchFamily="34" charset="0"/>
                          <a:cs typeface="Times New Roman" panose="02020603050405020304" pitchFamily="18" charset="0"/>
                        </a:rPr>
                        <a:t>Media and body image</a:t>
                      </a:r>
                      <a:r>
                        <a:rPr lang="en-GB" sz="800" baseline="0" dirty="0">
                          <a:effectLst/>
                          <a:latin typeface="+mn-lt"/>
                          <a:ea typeface="Calibri" panose="020F0502020204030204" pitchFamily="34" charset="0"/>
                          <a:cs typeface="Times New Roman" panose="02020603050405020304" pitchFamily="18" charset="0"/>
                        </a:rPr>
                        <a:t>  (Y10 Relationships PD).</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800" dirty="0">
                          <a:effectLst/>
                          <a:latin typeface="+mn-lt"/>
                        </a:rPr>
                        <a:t>ICT curriculum: E-safety throughout.</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29363288"/>
                  </a:ext>
                </a:extLst>
              </a:tr>
              <a:tr h="567531">
                <a:tc vMerge="1">
                  <a:txBody>
                    <a:bodyPr/>
                    <a:lstStyle/>
                    <a:p>
                      <a:endParaRPr lang="en-GB"/>
                    </a:p>
                  </a:txBody>
                  <a:tcPr/>
                </a:tc>
                <a:tc vMerge="1">
                  <a:txBody>
                    <a:bodyPr/>
                    <a:lstStyle/>
                    <a:p>
                      <a:endParaRPr lang="en-GB"/>
                    </a:p>
                  </a:txBody>
                  <a:tcPr/>
                </a:tc>
                <a:tc>
                  <a:txBody>
                    <a:bodyPr/>
                    <a:lstStyle/>
                    <a:p>
                      <a:pPr algn="l">
                        <a:lnSpc>
                          <a:spcPts val="1200"/>
                        </a:lnSpc>
                        <a:spcBef>
                          <a:spcPts val="400"/>
                        </a:spcBef>
                        <a:spcAft>
                          <a:spcPts val="300"/>
                        </a:spcAft>
                      </a:pPr>
                      <a:r>
                        <a:rPr lang="en-GB" sz="800" dirty="0">
                          <a:effectLst/>
                          <a:latin typeface="+mn-lt"/>
                          <a:ea typeface="Times New Roman" panose="02020603050405020304" pitchFamily="18" charset="0"/>
                          <a:cs typeface="Times New Roman" panose="02020603050405020304" pitchFamily="18" charset="0"/>
                        </a:rPr>
                        <a:t>Consent and Risky Behaviour</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252095" indent="-252095" algn="l">
                        <a:lnSpc>
                          <a:spcPts val="1200"/>
                        </a:lnSpc>
                        <a:spcBef>
                          <a:spcPts val="400"/>
                        </a:spcBef>
                        <a:spcAft>
                          <a:spcPts val="300"/>
                        </a:spcAft>
                        <a:buFont typeface="Arial" panose="020B0604020202020204" pitchFamily="34" charset="0"/>
                        <a:buChar char="•"/>
                        <a:tabLst>
                          <a:tab pos="252095" algn="l"/>
                          <a:tab pos="457200" algn="l"/>
                        </a:tabLst>
                      </a:pPr>
                      <a:r>
                        <a:rPr lang="en-GB" sz="800" dirty="0">
                          <a:effectLst/>
                          <a:latin typeface="+mn-lt"/>
                          <a:ea typeface="+mn-ea"/>
                          <a:cs typeface="+mn-cs"/>
                        </a:rPr>
                        <a:t>Consent</a:t>
                      </a:r>
                      <a:r>
                        <a:rPr lang="en-GB" sz="800" baseline="0" dirty="0">
                          <a:effectLst/>
                          <a:latin typeface="+mn-lt"/>
                          <a:ea typeface="+mn-ea"/>
                          <a:cs typeface="+mn-cs"/>
                        </a:rPr>
                        <a:t> is freely given: how coercion and pressure do not lead to consent. </a:t>
                      </a:r>
                    </a:p>
                    <a:p>
                      <a:pPr marL="252095" indent="-252095" algn="l">
                        <a:lnSpc>
                          <a:spcPts val="1200"/>
                        </a:lnSpc>
                        <a:spcBef>
                          <a:spcPts val="400"/>
                        </a:spcBef>
                        <a:spcAft>
                          <a:spcPts val="300"/>
                        </a:spcAft>
                        <a:buFont typeface="Arial" panose="020B0604020202020204" pitchFamily="34" charset="0"/>
                        <a:buChar char="•"/>
                        <a:tabLst>
                          <a:tab pos="252095" algn="l"/>
                          <a:tab pos="457200" algn="l"/>
                        </a:tabLst>
                      </a:pPr>
                      <a:r>
                        <a:rPr lang="en-GB" sz="800" baseline="0" dirty="0">
                          <a:effectLst/>
                          <a:latin typeface="+mn-lt"/>
                          <a:ea typeface="+mn-ea"/>
                          <a:cs typeface="+mn-cs"/>
                        </a:rPr>
                        <a:t>How to seek, give, not give and withdraw consent. </a:t>
                      </a:r>
                      <a:endParaRPr lang="en-GB" sz="800" dirty="0">
                        <a:effectLst/>
                        <a:latin typeface="+mn-lt"/>
                        <a:ea typeface="Times New Roman" panose="02020603050405020304" pitchFamily="18"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en-GB" sz="800" dirty="0">
                          <a:effectLst/>
                          <a:latin typeface="+mn-lt"/>
                        </a:rPr>
                        <a:t>Law on consent</a:t>
                      </a:r>
                      <a:endParaRPr lang="en-GB" sz="800" dirty="0">
                        <a:effectLst/>
                        <a:latin typeface="+mn-lt"/>
                        <a:cs typeface="Times New Roman" panose="02020603050405020304" pitchFamily="18" charset="0"/>
                      </a:endParaRPr>
                    </a:p>
                    <a:p>
                      <a:pPr algn="l">
                        <a:lnSpc>
                          <a:spcPct val="107000"/>
                        </a:lnSpc>
                        <a:spcAft>
                          <a:spcPts val="0"/>
                        </a:spcAft>
                      </a:pPr>
                      <a:r>
                        <a:rPr lang="en-GB" sz="800" dirty="0">
                          <a:effectLst/>
                          <a:latin typeface="+mn-lt"/>
                          <a:cs typeface="Times New Roman" panose="02020603050405020304" pitchFamily="18" charset="0"/>
                        </a:rPr>
                        <a:t>How</a:t>
                      </a:r>
                      <a:r>
                        <a:rPr lang="en-GB" sz="800" baseline="0" dirty="0">
                          <a:effectLst/>
                          <a:latin typeface="+mn-lt"/>
                          <a:cs typeface="Times New Roman" panose="02020603050405020304" pitchFamily="18" charset="0"/>
                        </a:rPr>
                        <a:t> to seek, give, not give and withdraw consent </a:t>
                      </a:r>
                      <a:endParaRPr lang="en-GB" sz="800" dirty="0">
                        <a:effectLst/>
                        <a:latin typeface="+mn-lt"/>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algn="l">
                        <a:lnSpc>
                          <a:spcPct val="107000"/>
                        </a:lnSpc>
                        <a:spcAft>
                          <a:spcPts val="0"/>
                        </a:spcAft>
                      </a:pPr>
                      <a:r>
                        <a:rPr lang="en-GB" sz="800" dirty="0">
                          <a:effectLst/>
                          <a:latin typeface="+mn-lt"/>
                        </a:rPr>
                        <a:t>The</a:t>
                      </a:r>
                      <a:r>
                        <a:rPr lang="en-GB" sz="800" baseline="0" dirty="0">
                          <a:effectLst/>
                          <a:latin typeface="+mn-lt"/>
                        </a:rPr>
                        <a:t> law on consent (Y8 PSHE curriculum  and Relationships PD).</a:t>
                      </a: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a:txBody>
                    <a:bodyPr/>
                    <a:lstStyle/>
                    <a:p>
                      <a:pPr algn="l">
                        <a:lnSpc>
                          <a:spcPct val="107000"/>
                        </a:lnSpc>
                        <a:spcAft>
                          <a:spcPts val="0"/>
                        </a:spcAft>
                      </a:pPr>
                      <a:r>
                        <a:rPr lang="en-GB" sz="800" dirty="0">
                          <a:effectLst/>
                          <a:latin typeface="+mn-lt"/>
                        </a:rPr>
                        <a:t>Consent (Y10 Relationships</a:t>
                      </a:r>
                      <a:r>
                        <a:rPr lang="en-GB" sz="800" baseline="0" dirty="0">
                          <a:effectLst/>
                          <a:latin typeface="+mn-lt"/>
                        </a:rPr>
                        <a:t> PD).</a:t>
                      </a:r>
                    </a:p>
                    <a:p>
                      <a:pPr algn="l">
                        <a:lnSpc>
                          <a:spcPct val="107000"/>
                        </a:lnSpc>
                        <a:spcAft>
                          <a:spcPts val="0"/>
                        </a:spcAft>
                      </a:pPr>
                      <a:r>
                        <a:rPr lang="en-GB" sz="800" dirty="0">
                          <a:effectLst/>
                          <a:latin typeface="+mn-lt"/>
                          <a:ea typeface="Calibri" panose="020F0502020204030204" pitchFamily="34" charset="0"/>
                          <a:cs typeface="Times New Roman" panose="02020603050405020304" pitchFamily="18" charset="0"/>
                        </a:rPr>
                        <a:t>Consent, rape and abuse (Y11</a:t>
                      </a:r>
                      <a:r>
                        <a:rPr lang="en-GB" sz="800" baseline="0" dirty="0">
                          <a:effectLst/>
                          <a:latin typeface="+mn-lt"/>
                          <a:ea typeface="Calibri" panose="020F0502020204030204" pitchFamily="34" charset="0"/>
                          <a:cs typeface="Times New Roman" panose="02020603050405020304" pitchFamily="18" charset="0"/>
                        </a:rPr>
                        <a:t> Relationships PD). </a:t>
                      </a: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916536059"/>
                  </a:ext>
                </a:extLst>
              </a:tr>
              <a:tr h="763588">
                <a:tc vMerge="1">
                  <a:txBody>
                    <a:bodyPr/>
                    <a:lstStyle/>
                    <a:p>
                      <a:endParaRPr lang="en-GB"/>
                    </a:p>
                  </a:txBody>
                  <a:tcPr/>
                </a:tc>
                <a:tc vMerge="1">
                  <a:txBody>
                    <a:bodyPr/>
                    <a:lstStyle/>
                    <a:p>
                      <a:endParaRPr lang="en-GB"/>
                    </a:p>
                  </a:txBody>
                  <a:tcPr/>
                </a:tc>
                <a:tc>
                  <a:txBody>
                    <a:bodyPr/>
                    <a:lstStyle/>
                    <a:p>
                      <a:pPr marL="0" marR="0" lvl="0" indent="0" algn="l" defTabSz="914400" rtl="0" eaLnBrk="1" fontAlgn="auto" latinLnBrk="0" hangingPunct="1">
                        <a:lnSpc>
                          <a:spcPts val="1200"/>
                        </a:lnSpc>
                        <a:spcBef>
                          <a:spcPts val="400"/>
                        </a:spcBef>
                        <a:spcAft>
                          <a:spcPts val="300"/>
                        </a:spcAft>
                        <a:buClrTx/>
                        <a:buSzTx/>
                        <a:buFontTx/>
                        <a:buNone/>
                        <a:tabLst/>
                        <a:defRPr/>
                      </a:pPr>
                      <a:r>
                        <a:rPr lang="en-GB" sz="800" dirty="0">
                          <a:latin typeface="+mn-lt"/>
                        </a:rPr>
                        <a:t>Contraception, STIs,</a:t>
                      </a:r>
                      <a:r>
                        <a:rPr lang="en-GB" sz="800" baseline="0" dirty="0">
                          <a:latin typeface="+mn-lt"/>
                        </a:rPr>
                        <a:t> Unplanned Pregnancy</a:t>
                      </a:r>
                      <a:endParaRPr lang="en-GB" sz="800" dirty="0">
                        <a:latin typeface="+mn-lt"/>
                      </a:endParaRPr>
                    </a:p>
                    <a:p>
                      <a:pPr algn="l">
                        <a:lnSpc>
                          <a:spcPts val="1200"/>
                        </a:lnSpc>
                        <a:spcBef>
                          <a:spcPts val="400"/>
                        </a:spcBef>
                        <a:spcAft>
                          <a:spcPts val="300"/>
                        </a:spcAft>
                      </a:pPr>
                      <a:endParaRPr lang="en-GB" sz="800" dirty="0">
                        <a:effectLst/>
                        <a:latin typeface="+mn-lt"/>
                        <a:ea typeface="Times New Roman" panose="02020603050405020304" pitchFamily="18"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252095" indent="-252095" algn="l">
                        <a:lnSpc>
                          <a:spcPts val="1200"/>
                        </a:lnSpc>
                        <a:spcBef>
                          <a:spcPts val="400"/>
                        </a:spcBef>
                        <a:spcAft>
                          <a:spcPts val="300"/>
                        </a:spcAft>
                        <a:buFont typeface="Arial" panose="020B0604020202020204" pitchFamily="34" charset="0"/>
                        <a:buChar char="•"/>
                        <a:tabLst>
                          <a:tab pos="252095" algn="l"/>
                          <a:tab pos="457200" algn="l"/>
                        </a:tabLst>
                      </a:pPr>
                      <a:r>
                        <a:rPr lang="en-GB" sz="800" dirty="0">
                          <a:effectLst/>
                          <a:latin typeface="+mn-lt"/>
                        </a:rPr>
                        <a:t>What are the common STIs? </a:t>
                      </a:r>
                    </a:p>
                    <a:p>
                      <a:pPr marL="252095" indent="-252095" algn="l">
                        <a:lnSpc>
                          <a:spcPts val="1200"/>
                        </a:lnSpc>
                        <a:spcBef>
                          <a:spcPts val="400"/>
                        </a:spcBef>
                        <a:spcAft>
                          <a:spcPts val="300"/>
                        </a:spcAft>
                        <a:buFont typeface="Arial" panose="020B0604020202020204" pitchFamily="34" charset="0"/>
                        <a:buChar char="•"/>
                        <a:tabLst>
                          <a:tab pos="252095" algn="l"/>
                          <a:tab pos="457200" algn="l"/>
                        </a:tabLst>
                      </a:pPr>
                      <a:r>
                        <a:rPr lang="en-GB" sz="800" dirty="0">
                          <a:effectLst/>
                          <a:latin typeface="+mn-lt"/>
                          <a:ea typeface="Times New Roman" panose="02020603050405020304" pitchFamily="18" charset="0"/>
                          <a:cs typeface="Times New Roman" panose="02020603050405020304" pitchFamily="18" charset="0"/>
                        </a:rPr>
                        <a:t>What are the symptoms, testing and treatments</a:t>
                      </a:r>
                      <a:r>
                        <a:rPr lang="en-GB" sz="800" baseline="0" dirty="0">
                          <a:effectLst/>
                          <a:latin typeface="+mn-lt"/>
                          <a:ea typeface="Times New Roman" panose="02020603050405020304" pitchFamily="18" charset="0"/>
                          <a:cs typeface="Times New Roman" panose="02020603050405020304" pitchFamily="18" charset="0"/>
                        </a:rPr>
                        <a:t> for common STIs?</a:t>
                      </a:r>
                    </a:p>
                    <a:p>
                      <a:pPr marL="252095" indent="-252095" algn="l">
                        <a:lnSpc>
                          <a:spcPts val="1200"/>
                        </a:lnSpc>
                        <a:spcBef>
                          <a:spcPts val="400"/>
                        </a:spcBef>
                        <a:spcAft>
                          <a:spcPts val="300"/>
                        </a:spcAft>
                        <a:buFont typeface="Arial" panose="020B0604020202020204" pitchFamily="34" charset="0"/>
                        <a:buChar char="•"/>
                        <a:tabLst>
                          <a:tab pos="252095" algn="l"/>
                          <a:tab pos="457200" algn="l"/>
                        </a:tabLst>
                      </a:pPr>
                      <a:r>
                        <a:rPr lang="en-GB" sz="800" baseline="0" dirty="0">
                          <a:effectLst/>
                          <a:latin typeface="+mn-lt"/>
                          <a:ea typeface="Times New Roman" panose="02020603050405020304" pitchFamily="18" charset="0"/>
                          <a:cs typeface="Times New Roman" panose="02020603050405020304" pitchFamily="18" charset="0"/>
                        </a:rPr>
                        <a:t>What are the options where an unplanned pregnancy occurs?</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en-GB" sz="800" dirty="0">
                          <a:effectLst/>
                          <a:latin typeface="+mn-lt"/>
                        </a:rPr>
                        <a:t>STI symptoms</a:t>
                      </a:r>
                      <a:r>
                        <a:rPr lang="en-GB" sz="800" baseline="0" dirty="0">
                          <a:effectLst/>
                          <a:latin typeface="+mn-lt"/>
                        </a:rPr>
                        <a:t> </a:t>
                      </a:r>
                    </a:p>
                    <a:p>
                      <a:pPr algn="l">
                        <a:lnSpc>
                          <a:spcPct val="107000"/>
                        </a:lnSpc>
                        <a:spcAft>
                          <a:spcPts val="0"/>
                        </a:spcAft>
                      </a:pPr>
                      <a:r>
                        <a:rPr lang="en-GB" sz="800" baseline="0" dirty="0">
                          <a:effectLst/>
                          <a:latin typeface="+mn-lt"/>
                          <a:ea typeface="Calibri" panose="020F0502020204030204" pitchFamily="34" charset="0"/>
                          <a:cs typeface="Times New Roman" panose="02020603050405020304" pitchFamily="18" charset="0"/>
                        </a:rPr>
                        <a:t>STI treatment</a:t>
                      </a:r>
                    </a:p>
                    <a:p>
                      <a:pPr algn="l">
                        <a:lnSpc>
                          <a:spcPct val="107000"/>
                        </a:lnSpc>
                        <a:spcAft>
                          <a:spcPts val="0"/>
                        </a:spcAft>
                      </a:pPr>
                      <a:r>
                        <a:rPr lang="en-GB" sz="800" baseline="0" dirty="0">
                          <a:effectLst/>
                          <a:latin typeface="+mn-lt"/>
                          <a:ea typeface="Calibri" panose="020F0502020204030204" pitchFamily="34" charset="0"/>
                          <a:cs typeface="Times New Roman" panose="02020603050405020304" pitchFamily="18" charset="0"/>
                        </a:rPr>
                        <a:t>Support for unplanned pregnancies </a:t>
                      </a: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algn="l">
                        <a:lnSpc>
                          <a:spcPct val="107000"/>
                        </a:lnSpc>
                        <a:spcAft>
                          <a:spcPts val="0"/>
                        </a:spcAft>
                      </a:pPr>
                      <a:r>
                        <a:rPr lang="en-GB" sz="800" dirty="0">
                          <a:effectLst/>
                          <a:latin typeface="+mn-lt"/>
                        </a:rPr>
                        <a:t>Contraception and parenthood (Y7 and Y8 PSHE</a:t>
                      </a:r>
                      <a:r>
                        <a:rPr lang="en-GB" sz="800" baseline="0" dirty="0">
                          <a:effectLst/>
                          <a:latin typeface="+mn-lt"/>
                        </a:rPr>
                        <a:t> curriculum and Relationships PD). </a:t>
                      </a:r>
                    </a:p>
                    <a:p>
                      <a:pPr algn="l">
                        <a:lnSpc>
                          <a:spcPct val="107000"/>
                        </a:lnSpc>
                        <a:spcAft>
                          <a:spcPts val="0"/>
                        </a:spcAft>
                      </a:pP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a:txBody>
                    <a:bodyPr/>
                    <a:lstStyle/>
                    <a:p>
                      <a:pPr algn="l">
                        <a:lnSpc>
                          <a:spcPct val="107000"/>
                        </a:lnSpc>
                        <a:spcAft>
                          <a:spcPts val="0"/>
                        </a:spcAft>
                      </a:pPr>
                      <a:r>
                        <a:rPr lang="en-GB" sz="800" dirty="0">
                          <a:effectLst/>
                          <a:latin typeface="+mn-lt"/>
                          <a:ea typeface="+mn-ea"/>
                          <a:cs typeface="+mn-cs"/>
                        </a:rPr>
                        <a:t>Personal</a:t>
                      </a:r>
                      <a:r>
                        <a:rPr lang="en-GB" sz="800" baseline="0" dirty="0">
                          <a:effectLst/>
                          <a:latin typeface="+mn-lt"/>
                          <a:ea typeface="+mn-ea"/>
                          <a:cs typeface="+mn-cs"/>
                        </a:rPr>
                        <a:t> safety (Y12 Relationships PD). </a:t>
                      </a:r>
                    </a:p>
                    <a:p>
                      <a:pPr algn="l">
                        <a:lnSpc>
                          <a:spcPct val="107000"/>
                        </a:lnSpc>
                        <a:spcAft>
                          <a:spcPts val="0"/>
                        </a:spcAft>
                      </a:pPr>
                      <a:r>
                        <a:rPr lang="en-GB" sz="800" baseline="0" dirty="0">
                          <a:effectLst/>
                          <a:latin typeface="+mn-lt"/>
                          <a:ea typeface="+mn-ea"/>
                          <a:cs typeface="+mn-cs"/>
                        </a:rPr>
                        <a:t>Sexual health (Y13 Relationships PD). </a:t>
                      </a: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87196065"/>
                  </a:ext>
                </a:extLst>
              </a:tr>
              <a:tr h="391597">
                <a:tc vMerge="1">
                  <a:txBody>
                    <a:bodyPr/>
                    <a:lstStyle/>
                    <a:p>
                      <a:endParaRPr lang="en-GB"/>
                    </a:p>
                  </a:txBody>
                  <a:tcPr/>
                </a:tc>
                <a:tc vMerge="1">
                  <a:txBody>
                    <a:bodyPr/>
                    <a:lstStyle/>
                    <a:p>
                      <a:endParaRPr lang="en-GB"/>
                    </a:p>
                  </a:txBody>
                  <a:tcPr/>
                </a:tc>
                <a:tc>
                  <a:txBody>
                    <a:bodyPr/>
                    <a:lstStyle/>
                    <a:p>
                      <a:pPr algn="l">
                        <a:lnSpc>
                          <a:spcPts val="1200"/>
                        </a:lnSpc>
                        <a:spcBef>
                          <a:spcPts val="400"/>
                        </a:spcBef>
                        <a:spcAft>
                          <a:spcPts val="300"/>
                        </a:spcAft>
                      </a:pPr>
                      <a:r>
                        <a:rPr lang="en-GB" sz="800" dirty="0">
                          <a:effectLst/>
                          <a:latin typeface="+mn-lt"/>
                        </a:rPr>
                        <a:t> What</a:t>
                      </a:r>
                      <a:r>
                        <a:rPr lang="en-GB" sz="800" baseline="0" dirty="0">
                          <a:effectLst/>
                          <a:latin typeface="+mn-lt"/>
                        </a:rPr>
                        <a:t> is the impact of expectations of sex? </a:t>
                      </a:r>
                      <a:endParaRPr lang="en-GB" sz="800" dirty="0">
                        <a:effectLst/>
                        <a:latin typeface="+mn-lt"/>
                        <a:ea typeface="Times New Roman" panose="02020603050405020304" pitchFamily="18"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252095" indent="-252095" algn="l">
                        <a:lnSpc>
                          <a:spcPts val="1200"/>
                        </a:lnSpc>
                        <a:spcBef>
                          <a:spcPts val="400"/>
                        </a:spcBef>
                        <a:spcAft>
                          <a:spcPts val="300"/>
                        </a:spcAft>
                        <a:buFont typeface="Arial" panose="020B0604020202020204" pitchFamily="34" charset="0"/>
                        <a:buChar char="•"/>
                        <a:tabLst>
                          <a:tab pos="252095" algn="l"/>
                          <a:tab pos="457200" algn="l"/>
                        </a:tabLst>
                      </a:pPr>
                      <a:r>
                        <a:rPr lang="en-GB" sz="800" dirty="0">
                          <a:effectLst/>
                          <a:latin typeface="+mn-lt"/>
                        </a:rPr>
                        <a:t> What is</a:t>
                      </a:r>
                      <a:r>
                        <a:rPr lang="en-GB" sz="800" baseline="0" dirty="0">
                          <a:effectLst/>
                          <a:latin typeface="+mn-lt"/>
                        </a:rPr>
                        <a:t> the law regarding consent?</a:t>
                      </a:r>
                    </a:p>
                    <a:p>
                      <a:pPr marL="252095" indent="-252095" algn="l">
                        <a:lnSpc>
                          <a:spcPts val="1200"/>
                        </a:lnSpc>
                        <a:spcBef>
                          <a:spcPts val="400"/>
                        </a:spcBef>
                        <a:spcAft>
                          <a:spcPts val="300"/>
                        </a:spcAft>
                        <a:buFont typeface="Arial" panose="020B0604020202020204" pitchFamily="34" charset="0"/>
                        <a:buChar char="•"/>
                        <a:tabLst>
                          <a:tab pos="252095" algn="l"/>
                          <a:tab pos="457200" algn="l"/>
                        </a:tabLst>
                      </a:pPr>
                      <a:r>
                        <a:rPr lang="en-GB" sz="800" dirty="0">
                          <a:effectLst/>
                          <a:latin typeface="+mn-lt"/>
                          <a:ea typeface="Times New Roman" panose="02020603050405020304" pitchFamily="18" charset="0"/>
                          <a:cs typeface="Times New Roman" panose="02020603050405020304" pitchFamily="18" charset="0"/>
                        </a:rPr>
                        <a:t>How</a:t>
                      </a:r>
                      <a:r>
                        <a:rPr lang="en-GB" sz="800" baseline="0" dirty="0">
                          <a:effectLst/>
                          <a:latin typeface="+mn-lt"/>
                          <a:ea typeface="Times New Roman" panose="02020603050405020304" pitchFamily="18" charset="0"/>
                          <a:cs typeface="Times New Roman" panose="02020603050405020304" pitchFamily="18" charset="0"/>
                        </a:rPr>
                        <a:t> to g</a:t>
                      </a:r>
                      <a:r>
                        <a:rPr lang="en-GB" sz="800" dirty="0">
                          <a:effectLst/>
                          <a:latin typeface="+mn-lt"/>
                          <a:ea typeface="Times New Roman" panose="02020603050405020304" pitchFamily="18" charset="0"/>
                          <a:cs typeface="Times New Roman" panose="02020603050405020304" pitchFamily="18" charset="0"/>
                        </a:rPr>
                        <a:t>auge readiness for sexual intimacy.</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en-GB" sz="800" dirty="0">
                          <a:effectLst/>
                          <a:latin typeface="+mn-lt"/>
                        </a:rPr>
                        <a:t>Law on consent </a:t>
                      </a:r>
                    </a:p>
                    <a:p>
                      <a:pPr algn="l">
                        <a:lnSpc>
                          <a:spcPct val="107000"/>
                        </a:lnSpc>
                        <a:spcAft>
                          <a:spcPts val="0"/>
                        </a:spcAft>
                      </a:pPr>
                      <a:r>
                        <a:rPr lang="en-GB" sz="800" dirty="0">
                          <a:effectLst/>
                          <a:latin typeface="+mn-lt"/>
                          <a:ea typeface="Calibri" panose="020F0502020204030204" pitchFamily="34" charset="0"/>
                          <a:cs typeface="Times New Roman" panose="02020603050405020304" pitchFamily="18" charset="0"/>
                        </a:rPr>
                        <a:t>Understanding sexual intimacy </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algn="l">
                        <a:lnSpc>
                          <a:spcPct val="107000"/>
                        </a:lnSpc>
                        <a:spcAft>
                          <a:spcPts val="0"/>
                        </a:spcAft>
                      </a:pPr>
                      <a:r>
                        <a:rPr lang="en-GB" sz="800" dirty="0">
                          <a:effectLst/>
                          <a:latin typeface="+mn-lt"/>
                        </a:rPr>
                        <a:t>Respecting boundaries (Y7</a:t>
                      </a:r>
                      <a:r>
                        <a:rPr lang="en-GB" sz="800" baseline="0" dirty="0">
                          <a:effectLst/>
                          <a:latin typeface="+mn-lt"/>
                        </a:rPr>
                        <a:t> PSHE curriculum and PD Days).</a:t>
                      </a: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a:txBody>
                    <a:bodyPr/>
                    <a:lstStyle/>
                    <a:p>
                      <a:pPr algn="l">
                        <a:lnSpc>
                          <a:spcPct val="107000"/>
                        </a:lnSpc>
                        <a:spcAft>
                          <a:spcPts val="0"/>
                        </a:spcAft>
                      </a:pPr>
                      <a:r>
                        <a:rPr lang="en-GB" sz="800" baseline="0" dirty="0">
                          <a:effectLst/>
                          <a:latin typeface="+mn-lt"/>
                        </a:rPr>
                        <a:t>Why being ready for sex is important (Y10 Relationships PD).</a:t>
                      </a: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2203320"/>
                  </a:ext>
                </a:extLst>
              </a:tr>
              <a:tr h="790043">
                <a:tc gridSpan="2">
                  <a:txBody>
                    <a:bodyPr/>
                    <a:lstStyle/>
                    <a:p>
                      <a:pPr algn="l">
                        <a:lnSpc>
                          <a:spcPct val="107000"/>
                        </a:lnSpc>
                        <a:spcAft>
                          <a:spcPts val="0"/>
                        </a:spcAft>
                      </a:pPr>
                      <a:r>
                        <a:rPr lang="en-GB" sz="700">
                          <a:effectLst/>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a:txBody>
                    <a:bodyPr/>
                    <a:lstStyle/>
                    <a:p>
                      <a:pPr algn="l">
                        <a:lnSpc>
                          <a:spcPct val="107000"/>
                        </a:lnSpc>
                        <a:spcAft>
                          <a:spcPts val="0"/>
                        </a:spcAft>
                      </a:pPr>
                      <a:r>
                        <a:rPr lang="en-GB" sz="600">
                          <a:effectLst/>
                        </a:rPr>
                        <a:t>Frameworks to support Learning &amp; Curriculum Construction</a:t>
                      </a:r>
                    </a:p>
                    <a:p>
                      <a:pPr algn="l">
                        <a:lnSpc>
                          <a:spcPct val="107000"/>
                        </a:lnSpc>
                        <a:spcAft>
                          <a:spcPts val="0"/>
                        </a:spcAft>
                      </a:pPr>
                      <a:r>
                        <a:rPr lang="en-GB" sz="600">
                          <a:effectLst/>
                        </a:rPr>
                        <a:t>Assessment</a:t>
                      </a:r>
                    </a:p>
                    <a:p>
                      <a:pPr algn="l">
                        <a:lnSpc>
                          <a:spcPct val="107000"/>
                        </a:lnSpc>
                        <a:spcAft>
                          <a:spcPts val="0"/>
                        </a:spcAft>
                      </a:pPr>
                      <a:r>
                        <a:rPr lang="en-GB" sz="600">
                          <a:effectLst/>
                        </a:rPr>
                        <a:t>Cognition/Metacognition</a:t>
                      </a:r>
                    </a:p>
                    <a:p>
                      <a:pPr algn="l">
                        <a:lnSpc>
                          <a:spcPct val="107000"/>
                        </a:lnSpc>
                        <a:spcAft>
                          <a:spcPts val="0"/>
                        </a:spcAft>
                      </a:pPr>
                      <a:r>
                        <a:rPr lang="en-GB" sz="600">
                          <a:effectLst/>
                        </a:rPr>
                        <a:t>L4L</a:t>
                      </a:r>
                    </a:p>
                    <a:p>
                      <a:pPr algn="l">
                        <a:lnSpc>
                          <a:spcPct val="107000"/>
                        </a:lnSpc>
                        <a:spcAft>
                          <a:spcPts val="0"/>
                        </a:spcAft>
                      </a:pPr>
                      <a:r>
                        <a:rPr lang="en-GB" sz="600">
                          <a:effectLst/>
                        </a:rPr>
                        <a:t>Curriculum Framework</a:t>
                      </a:r>
                    </a:p>
                    <a:p>
                      <a:pPr algn="l">
                        <a:lnSpc>
                          <a:spcPct val="107000"/>
                        </a:lnSpc>
                        <a:spcAft>
                          <a:spcPts val="0"/>
                        </a:spcAft>
                      </a:pPr>
                      <a:r>
                        <a:rPr lang="en-GB" sz="600">
                          <a:effectLst/>
                        </a:rPr>
                        <a:t>Remote Learning Framework</a:t>
                      </a:r>
                    </a:p>
                    <a:p>
                      <a:pPr algn="l">
                        <a:lnSpc>
                          <a:spcPct val="107000"/>
                        </a:lnSpc>
                        <a:spcAft>
                          <a:spcPts val="0"/>
                        </a:spcAft>
                      </a:pPr>
                      <a:r>
                        <a:rPr lang="en-GB" sz="600">
                          <a:effectLst/>
                        </a:rPr>
                        <a:t>Maximising Learning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3">
                  <a:txBody>
                    <a:bodyPr/>
                    <a:lstStyle/>
                    <a:p>
                      <a:pPr algn="l">
                        <a:lnSpc>
                          <a:spcPct val="107000"/>
                        </a:lnSpc>
                        <a:spcAft>
                          <a:spcPts val="0"/>
                        </a:spcAft>
                      </a:pPr>
                      <a:r>
                        <a:rPr lang="en-GB" sz="600" dirty="0">
                          <a:effectLst/>
                        </a:rPr>
                        <a:t>Cross Curricular Links:</a:t>
                      </a:r>
                    </a:p>
                    <a:p>
                      <a:pPr algn="l">
                        <a:lnSpc>
                          <a:spcPct val="107000"/>
                        </a:lnSpc>
                        <a:spcAft>
                          <a:spcPts val="0"/>
                        </a:spcAft>
                      </a:pPr>
                      <a:r>
                        <a:rPr lang="en-GB" sz="600" dirty="0">
                          <a:effectLst/>
                        </a:rPr>
                        <a:t>E.g. Similarities with other curriculum area</a:t>
                      </a:r>
                    </a:p>
                    <a:p>
                      <a:pPr algn="l">
                        <a:lnSpc>
                          <a:spcPct val="107000"/>
                        </a:lnSpc>
                        <a:spcAft>
                          <a:spcPts val="0"/>
                        </a:spcAft>
                      </a:pPr>
                      <a:r>
                        <a:rPr lang="en-GB" sz="600" dirty="0">
                          <a:effectLst/>
                        </a:rPr>
                        <a:t>British Values, </a:t>
                      </a:r>
                    </a:p>
                    <a:p>
                      <a:pPr algn="l">
                        <a:lnSpc>
                          <a:spcPct val="107000"/>
                        </a:lnSpc>
                        <a:spcAft>
                          <a:spcPts val="0"/>
                        </a:spcAft>
                      </a:pPr>
                      <a:r>
                        <a:rPr lang="en-GB" sz="600" dirty="0">
                          <a:effectLst/>
                        </a:rPr>
                        <a:t>RSE</a:t>
                      </a:r>
                    </a:p>
                    <a:p>
                      <a:pPr algn="l">
                        <a:lnSpc>
                          <a:spcPct val="107000"/>
                        </a:lnSpc>
                        <a:spcAft>
                          <a:spcPts val="0"/>
                        </a:spcAft>
                      </a:pPr>
                      <a:r>
                        <a:rPr lang="en-GB" sz="600" dirty="0">
                          <a:effectLst/>
                        </a:rPr>
                        <a:t>Careers</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tc gridSpan="2">
                  <a:txBody>
                    <a:bodyPr/>
                    <a:lstStyle/>
                    <a:p>
                      <a:pPr algn="l">
                        <a:lnSpc>
                          <a:spcPct val="107000"/>
                        </a:lnSpc>
                        <a:spcAft>
                          <a:spcPts val="0"/>
                        </a:spcAft>
                      </a:pPr>
                      <a:r>
                        <a:rPr lang="en-GB" sz="600" dirty="0">
                          <a:effectLst/>
                        </a:rPr>
                        <a:t>Barriers to Learning (SEND)</a:t>
                      </a:r>
                    </a:p>
                    <a:p>
                      <a:pPr algn="l">
                        <a:lnSpc>
                          <a:spcPct val="107000"/>
                        </a:lnSpc>
                        <a:spcAft>
                          <a:spcPts val="0"/>
                        </a:spcAft>
                      </a:pPr>
                      <a:r>
                        <a:rPr lang="en-GB" sz="600" dirty="0">
                          <a:effectLst/>
                        </a:rPr>
                        <a:t>Specific Physical Needs</a:t>
                      </a:r>
                    </a:p>
                    <a:p>
                      <a:pPr algn="l">
                        <a:lnSpc>
                          <a:spcPct val="107000"/>
                        </a:lnSpc>
                        <a:spcAft>
                          <a:spcPts val="0"/>
                        </a:spcAft>
                      </a:pPr>
                      <a:r>
                        <a:rPr lang="en-GB" sz="600" dirty="0">
                          <a:effectLst/>
                        </a:rPr>
                        <a:t>Misconceptions</a:t>
                      </a:r>
                    </a:p>
                    <a:p>
                      <a:pPr algn="l">
                        <a:lnSpc>
                          <a:spcPct val="107000"/>
                        </a:lnSpc>
                        <a:spcAft>
                          <a:spcPts val="0"/>
                        </a:spcAft>
                      </a:pPr>
                      <a:r>
                        <a:rPr lang="en-GB" sz="600" dirty="0">
                          <a:effectLst/>
                        </a:rPr>
                        <a:t>Processing </a:t>
                      </a:r>
                    </a:p>
                    <a:p>
                      <a:pPr algn="l">
                        <a:lnSpc>
                          <a:spcPct val="107000"/>
                        </a:lnSpc>
                        <a:spcAft>
                          <a:spcPts val="0"/>
                        </a:spcAft>
                      </a:pPr>
                      <a:r>
                        <a:rPr lang="en-GB" sz="600" dirty="0">
                          <a:effectLst/>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3446364534"/>
                  </a:ext>
                </a:extLst>
              </a:tr>
            </a:tbl>
          </a:graphicData>
        </a:graphic>
      </p:graphicFrame>
    </p:spTree>
    <p:extLst>
      <p:ext uri="{BB962C8B-B14F-4D97-AF65-F5344CB8AC3E}">
        <p14:creationId xmlns:p14="http://schemas.microsoft.com/office/powerpoint/2010/main" val="7568314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200587382"/>
              </p:ext>
            </p:extLst>
          </p:nvPr>
        </p:nvGraphicFramePr>
        <p:xfrm>
          <a:off x="122369" y="712864"/>
          <a:ext cx="9495456" cy="5738151"/>
        </p:xfrm>
        <a:graphic>
          <a:graphicData uri="http://schemas.openxmlformats.org/drawingml/2006/table">
            <a:tbl>
              <a:tblPr firstRow="1" firstCol="1" bandRow="1">
                <a:tableStyleId>{5C22544A-7EE6-4342-B048-85BDC9FD1C3A}</a:tableStyleId>
              </a:tblPr>
              <a:tblGrid>
                <a:gridCol w="789620">
                  <a:extLst>
                    <a:ext uri="{9D8B030D-6E8A-4147-A177-3AD203B41FA5}">
                      <a16:colId xmlns:a16="http://schemas.microsoft.com/office/drawing/2014/main" val="2585925256"/>
                    </a:ext>
                  </a:extLst>
                </a:gridCol>
                <a:gridCol w="739982">
                  <a:extLst>
                    <a:ext uri="{9D8B030D-6E8A-4147-A177-3AD203B41FA5}">
                      <a16:colId xmlns:a16="http://schemas.microsoft.com/office/drawing/2014/main" val="1131736179"/>
                    </a:ext>
                  </a:extLst>
                </a:gridCol>
                <a:gridCol w="1634490">
                  <a:extLst>
                    <a:ext uri="{9D8B030D-6E8A-4147-A177-3AD203B41FA5}">
                      <a16:colId xmlns:a16="http://schemas.microsoft.com/office/drawing/2014/main" val="1973637964"/>
                    </a:ext>
                  </a:extLst>
                </a:gridCol>
                <a:gridCol w="2455555">
                  <a:extLst>
                    <a:ext uri="{9D8B030D-6E8A-4147-A177-3AD203B41FA5}">
                      <a16:colId xmlns:a16="http://schemas.microsoft.com/office/drawing/2014/main" val="1168944811"/>
                    </a:ext>
                  </a:extLst>
                </a:gridCol>
                <a:gridCol w="998669">
                  <a:extLst>
                    <a:ext uri="{9D8B030D-6E8A-4147-A177-3AD203B41FA5}">
                      <a16:colId xmlns:a16="http://schemas.microsoft.com/office/drawing/2014/main" val="1910020597"/>
                    </a:ext>
                  </a:extLst>
                </a:gridCol>
                <a:gridCol w="1378731">
                  <a:extLst>
                    <a:ext uri="{9D8B030D-6E8A-4147-A177-3AD203B41FA5}">
                      <a16:colId xmlns:a16="http://schemas.microsoft.com/office/drawing/2014/main" val="1554690403"/>
                    </a:ext>
                  </a:extLst>
                </a:gridCol>
                <a:gridCol w="119678">
                  <a:extLst>
                    <a:ext uri="{9D8B030D-6E8A-4147-A177-3AD203B41FA5}">
                      <a16:colId xmlns:a16="http://schemas.microsoft.com/office/drawing/2014/main" val="1493985723"/>
                    </a:ext>
                  </a:extLst>
                </a:gridCol>
                <a:gridCol w="1378731">
                  <a:extLst>
                    <a:ext uri="{9D8B030D-6E8A-4147-A177-3AD203B41FA5}">
                      <a16:colId xmlns:a16="http://schemas.microsoft.com/office/drawing/2014/main" val="1509910300"/>
                    </a:ext>
                  </a:extLst>
                </a:gridCol>
              </a:tblGrid>
              <a:tr h="360767">
                <a:tc>
                  <a:txBody>
                    <a:bodyPr/>
                    <a:lstStyle/>
                    <a:p>
                      <a:pPr algn="l">
                        <a:lnSpc>
                          <a:spcPct val="107000"/>
                        </a:lnSpc>
                        <a:spcAft>
                          <a:spcPts val="0"/>
                        </a:spcAft>
                      </a:pPr>
                      <a:r>
                        <a:rPr lang="en-GB" sz="1000" i="1">
                          <a:solidFill>
                            <a:schemeClr val="accent4">
                              <a:lumMod val="75000"/>
                            </a:schemeClr>
                          </a:solidFill>
                          <a:effectLst/>
                        </a:rPr>
                        <a:t>Year Group</a:t>
                      </a:r>
                      <a:endParaRPr lang="en-GB" sz="1000" i="1">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en-GB" sz="1000" i="1" dirty="0">
                          <a:solidFill>
                            <a:schemeClr val="accent4">
                              <a:lumMod val="75000"/>
                            </a:schemeClr>
                          </a:solidFill>
                          <a:effectLst/>
                        </a:rPr>
                        <a:t>CONSTRUCT</a:t>
                      </a:r>
                      <a:endParaRPr lang="en-GB" sz="1000" i="1" dirty="0">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en-GB" sz="1000" i="1" dirty="0">
                          <a:solidFill>
                            <a:schemeClr val="accent4">
                              <a:lumMod val="75000"/>
                            </a:schemeClr>
                          </a:solidFill>
                          <a:effectLst/>
                        </a:rPr>
                        <a:t>COMPOSITE/ Enquiry</a:t>
                      </a:r>
                      <a:endParaRPr lang="en-GB" sz="1000" i="1" dirty="0">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en-GB" sz="1000" i="1">
                          <a:solidFill>
                            <a:schemeClr val="accent4">
                              <a:lumMod val="75000"/>
                            </a:schemeClr>
                          </a:solidFill>
                          <a:effectLst/>
                        </a:rPr>
                        <a:t>COMPONENT</a:t>
                      </a:r>
                      <a:endParaRPr lang="en-GB" sz="1000" i="1">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en-GB" sz="1000" i="1">
                          <a:solidFill>
                            <a:schemeClr val="accent4">
                              <a:lumMod val="75000"/>
                            </a:schemeClr>
                          </a:solidFill>
                          <a:effectLst/>
                        </a:rPr>
                        <a:t>Personal Knowledge</a:t>
                      </a:r>
                      <a:endParaRPr lang="en-GB" sz="1000" i="1">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gn="l">
                        <a:lnSpc>
                          <a:spcPct val="107000"/>
                        </a:lnSpc>
                        <a:spcAft>
                          <a:spcPts val="0"/>
                        </a:spcAft>
                      </a:pPr>
                      <a:r>
                        <a:rPr lang="en-GB" sz="1000" i="1">
                          <a:solidFill>
                            <a:schemeClr val="accent4">
                              <a:lumMod val="75000"/>
                            </a:schemeClr>
                          </a:solidFill>
                          <a:effectLst/>
                        </a:rPr>
                        <a:t>Prior Learning/Transitional Start points</a:t>
                      </a:r>
                      <a:endParaRPr lang="en-GB" sz="1000" i="1">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a:txBody>
                    <a:bodyPr/>
                    <a:lstStyle/>
                    <a:p>
                      <a:pPr algn="l">
                        <a:lnSpc>
                          <a:spcPct val="107000"/>
                        </a:lnSpc>
                        <a:spcAft>
                          <a:spcPts val="0"/>
                        </a:spcAft>
                      </a:pPr>
                      <a:r>
                        <a:rPr lang="en-GB" sz="1000" i="1" dirty="0">
                          <a:solidFill>
                            <a:schemeClr val="accent4">
                              <a:lumMod val="75000"/>
                            </a:schemeClr>
                          </a:solidFill>
                          <a:effectLst/>
                        </a:rPr>
                        <a:t>Future Learning</a:t>
                      </a:r>
                      <a:endParaRPr lang="en-GB" sz="1000" i="1" dirty="0">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68714497"/>
                  </a:ext>
                </a:extLst>
              </a:tr>
              <a:tr h="742950">
                <a:tc rowSpan="7">
                  <a:txBody>
                    <a:bodyPr/>
                    <a:lstStyle/>
                    <a:p>
                      <a:pPr marL="71755" marR="71755" algn="ctr">
                        <a:lnSpc>
                          <a:spcPct val="107000"/>
                        </a:lnSpc>
                        <a:spcAft>
                          <a:spcPts val="0"/>
                        </a:spcAft>
                      </a:pPr>
                      <a:r>
                        <a:rPr lang="en-GB" sz="1300" dirty="0">
                          <a:solidFill>
                            <a:schemeClr val="accent4">
                              <a:lumMod val="75000"/>
                            </a:schemeClr>
                          </a:solidFill>
                          <a:effectLst/>
                        </a:rPr>
                        <a:t>YEAR 10</a:t>
                      </a:r>
                      <a:endParaRPr lang="en-GB" sz="1300" dirty="0">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7">
                  <a:txBody>
                    <a:bodyPr/>
                    <a:lstStyle/>
                    <a:p>
                      <a:pPr marL="71755" marR="71755" algn="ctr">
                        <a:lnSpc>
                          <a:spcPct val="107000"/>
                        </a:lnSpc>
                        <a:spcAft>
                          <a:spcPts val="0"/>
                        </a:spcAft>
                      </a:pPr>
                      <a:r>
                        <a:rPr lang="en-GB" sz="1300" dirty="0">
                          <a:effectLst/>
                        </a:rPr>
                        <a:t>Relationships, Heath and Community</a:t>
                      </a:r>
                      <a:endParaRPr lang="en-GB" sz="1300" dirty="0">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vert="vert27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00" dirty="0">
                          <a:latin typeface="+mn-lt"/>
                        </a:rPr>
                        <a:t>Why is being ready important for sexual relationships?</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buFont typeface="Arial" panose="020B0604020202020204" pitchFamily="34" charset="0"/>
                        <a:buChar char="•"/>
                      </a:pPr>
                      <a:r>
                        <a:rPr lang="en-GB" sz="800" dirty="0">
                          <a:latin typeface="+mn-lt"/>
                        </a:rPr>
                        <a:t>What are the positives of intimate relationships?</a:t>
                      </a:r>
                    </a:p>
                    <a:p>
                      <a:pPr marL="171450" indent="-171450">
                        <a:buFont typeface="Arial" panose="020B0604020202020204" pitchFamily="34" charset="0"/>
                        <a:buChar char="•"/>
                      </a:pPr>
                      <a:r>
                        <a:rPr lang="en-GB" sz="800" dirty="0">
                          <a:latin typeface="+mn-lt"/>
                        </a:rPr>
                        <a:t>What</a:t>
                      </a:r>
                      <a:r>
                        <a:rPr lang="en-GB" sz="800" baseline="0" dirty="0">
                          <a:latin typeface="+mn-lt"/>
                        </a:rPr>
                        <a:t> are the potential negatives of intimate relationships?</a:t>
                      </a:r>
                    </a:p>
                    <a:p>
                      <a:pPr marL="171450" indent="-171450">
                        <a:buFont typeface="Arial" panose="020B0604020202020204" pitchFamily="34" charset="0"/>
                        <a:buChar char="•"/>
                      </a:pPr>
                      <a:r>
                        <a:rPr lang="en-GB" sz="800" baseline="0" dirty="0">
                          <a:latin typeface="+mn-lt"/>
                        </a:rPr>
                        <a:t>Skills to assess readiness for sexual activity (including online).</a:t>
                      </a:r>
                      <a:endParaRPr lang="en-GB" sz="800" dirty="0">
                        <a:latin typeface="+mn-lt"/>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en-GB" sz="800" dirty="0">
                          <a:effectLst/>
                          <a:latin typeface="+mn-lt"/>
                        </a:rPr>
                        <a:t>Skills</a:t>
                      </a:r>
                      <a:r>
                        <a:rPr lang="en-GB" sz="800" baseline="0" dirty="0">
                          <a:effectLst/>
                          <a:latin typeface="+mn-lt"/>
                        </a:rPr>
                        <a:t> to evaluate whether sexually ready.</a:t>
                      </a: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r>
                        <a:rPr lang="en-GB" sz="800" dirty="0">
                          <a:latin typeface="+mn-lt"/>
                        </a:rPr>
                        <a:t>Gauging</a:t>
                      </a:r>
                      <a:r>
                        <a:rPr lang="en-GB" sz="800" baseline="0" dirty="0">
                          <a:latin typeface="+mn-lt"/>
                        </a:rPr>
                        <a:t> readiness for sexual intimacy (Y9 Relationships PD and PSHE curriculum).</a:t>
                      </a:r>
                    </a:p>
                    <a:p>
                      <a:r>
                        <a:rPr lang="en-GB" sz="800" baseline="0" dirty="0">
                          <a:latin typeface="+mn-lt"/>
                        </a:rPr>
                        <a:t>Safety in relationships (Y7 PSHE curriculum).</a:t>
                      </a:r>
                      <a:endParaRPr lang="en-GB" sz="800" dirty="0">
                        <a:latin typeface="+mn-lt"/>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a:txBody>
                    <a:bodyPr/>
                    <a:lstStyle/>
                    <a:p>
                      <a:r>
                        <a:rPr lang="en-GB" sz="800" dirty="0">
                          <a:latin typeface="+mn-lt"/>
                        </a:rPr>
                        <a:t>Link</a:t>
                      </a:r>
                      <a:r>
                        <a:rPr lang="en-GB" sz="800" baseline="0" dirty="0">
                          <a:latin typeface="+mn-lt"/>
                        </a:rPr>
                        <a:t> between sexual relationships and mental and physical health (Y11 Relationships PD). </a:t>
                      </a:r>
                    </a:p>
                    <a:p>
                      <a:r>
                        <a:rPr lang="en-GB" sz="800" baseline="0" dirty="0">
                          <a:latin typeface="+mn-lt"/>
                        </a:rPr>
                        <a:t>Sexual health (Y11 Wellbeing PD). </a:t>
                      </a:r>
                      <a:endParaRPr lang="en-GB" sz="800" dirty="0">
                        <a:latin typeface="+mn-lt"/>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41409461"/>
                  </a:ext>
                </a:extLst>
              </a:tr>
              <a:tr h="619125">
                <a:tc vMerge="1">
                  <a:txBody>
                    <a:bodyPr/>
                    <a:lstStyle/>
                    <a:p>
                      <a:endParaRPr lang="en-GB"/>
                    </a:p>
                  </a:txBody>
                  <a:tcPr/>
                </a:tc>
                <a:tc vMerge="1">
                  <a:txBody>
                    <a:bodyPr/>
                    <a:lstStyle/>
                    <a:p>
                      <a:endParaRPr lang="en-GB"/>
                    </a:p>
                  </a:txBody>
                  <a:tcPr/>
                </a:tc>
                <a:tc>
                  <a:txBody>
                    <a:bodyPr/>
                    <a:lstStyle/>
                    <a:p>
                      <a:r>
                        <a:rPr lang="en-GB" sz="800" dirty="0">
                          <a:latin typeface="+mn-lt"/>
                        </a:rPr>
                        <a:t>What</a:t>
                      </a:r>
                      <a:r>
                        <a:rPr lang="en-GB" sz="800" baseline="0" dirty="0">
                          <a:latin typeface="+mn-lt"/>
                        </a:rPr>
                        <a:t> are the legal statuses of relationship types?</a:t>
                      </a:r>
                      <a:endParaRPr lang="en-GB" sz="800" dirty="0">
                        <a:latin typeface="+mn-lt"/>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buFont typeface="Arial" panose="020B0604020202020204" pitchFamily="34" charset="0"/>
                        <a:buChar char="•"/>
                      </a:pPr>
                      <a:r>
                        <a:rPr lang="en-GB" sz="800" dirty="0">
                          <a:latin typeface="+mn-lt"/>
                        </a:rPr>
                        <a:t>What</a:t>
                      </a:r>
                      <a:r>
                        <a:rPr lang="en-GB" sz="800" baseline="0" dirty="0">
                          <a:latin typeface="+mn-lt"/>
                        </a:rPr>
                        <a:t> are the rights and protections in legally recognised marriages and civil partnerships?</a:t>
                      </a:r>
                    </a:p>
                    <a:p>
                      <a:pPr marL="171450" indent="-171450">
                        <a:buFont typeface="Arial" panose="020B0604020202020204" pitchFamily="34" charset="0"/>
                        <a:buChar char="•"/>
                      </a:pPr>
                      <a:r>
                        <a:rPr lang="en-GB" sz="800" baseline="0" dirty="0">
                          <a:latin typeface="+mn-lt"/>
                        </a:rPr>
                        <a:t>What is the legal status of other long-term relationships?</a:t>
                      </a:r>
                      <a:endParaRPr lang="en-GB" sz="800" dirty="0">
                        <a:latin typeface="+mn-lt"/>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en-GB" sz="800" dirty="0">
                          <a:effectLst/>
                          <a:latin typeface="+mn-lt"/>
                          <a:ea typeface="+mn-ea"/>
                          <a:cs typeface="+mn-cs"/>
                        </a:rPr>
                        <a:t>Legal</a:t>
                      </a:r>
                      <a:r>
                        <a:rPr lang="en-GB" sz="800" baseline="0" dirty="0">
                          <a:effectLst/>
                          <a:latin typeface="+mn-lt"/>
                          <a:ea typeface="+mn-ea"/>
                          <a:cs typeface="+mn-cs"/>
                        </a:rPr>
                        <a:t> status of relationships.</a:t>
                      </a: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r>
                        <a:rPr lang="en-GB" sz="800" dirty="0">
                          <a:latin typeface="+mn-lt"/>
                        </a:rPr>
                        <a:t>LGTBQ+ awareness</a:t>
                      </a:r>
                      <a:r>
                        <a:rPr lang="en-GB" sz="800" baseline="0" dirty="0">
                          <a:latin typeface="+mn-lt"/>
                        </a:rPr>
                        <a:t> and achievements (Y8 British Values PD). </a:t>
                      </a:r>
                    </a:p>
                    <a:p>
                      <a:r>
                        <a:rPr lang="en-GB" sz="800" baseline="0" dirty="0">
                          <a:latin typeface="+mn-lt"/>
                        </a:rPr>
                        <a:t>LGBTQ+ rights and marriage (Y9 British Values PD). </a:t>
                      </a:r>
                      <a:endParaRPr lang="en-GB" sz="800" dirty="0">
                        <a:latin typeface="+mn-lt"/>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a:txBody>
                    <a:bodyPr/>
                    <a:lstStyle/>
                    <a:p>
                      <a:r>
                        <a:rPr lang="en-GB" sz="800" dirty="0">
                          <a:latin typeface="+mn-lt"/>
                        </a:rPr>
                        <a:t>Protected characteristics</a:t>
                      </a:r>
                      <a:r>
                        <a:rPr lang="en-GB" sz="800" baseline="0" dirty="0">
                          <a:latin typeface="+mn-lt"/>
                        </a:rPr>
                        <a:t> (Y12 British values PD). </a:t>
                      </a:r>
                      <a:endParaRPr lang="en-GB" sz="800" dirty="0">
                        <a:latin typeface="+mn-lt"/>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28296307"/>
                  </a:ext>
                </a:extLst>
              </a:tr>
              <a:tr h="524089">
                <a:tc vMerge="1">
                  <a:txBody>
                    <a:bodyPr/>
                    <a:lstStyle/>
                    <a:p>
                      <a:endParaRPr lang="en-GB"/>
                    </a:p>
                  </a:txBody>
                  <a:tcPr/>
                </a:tc>
                <a:tc vMerge="1">
                  <a:txBody>
                    <a:bodyPr/>
                    <a:lstStyle/>
                    <a:p>
                      <a:endParaRPr lang="en-GB"/>
                    </a:p>
                  </a:txBody>
                  <a:tcPr/>
                </a:tc>
                <a:tc>
                  <a:txBody>
                    <a:bodyPr/>
                    <a:lstStyle/>
                    <a:p>
                      <a:r>
                        <a:rPr lang="en-GB" sz="800" dirty="0">
                          <a:latin typeface="+mn-lt"/>
                        </a:rPr>
                        <a:t>What is the law regarding pornography and revenge</a:t>
                      </a:r>
                      <a:r>
                        <a:rPr lang="en-GB" sz="800" baseline="0" dirty="0">
                          <a:latin typeface="+mn-lt"/>
                        </a:rPr>
                        <a:t> pornography? </a:t>
                      </a:r>
                      <a:endParaRPr lang="en-GB" sz="800" dirty="0">
                        <a:latin typeface="+mn-lt"/>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buFont typeface="Arial" panose="020B0604020202020204" pitchFamily="34" charset="0"/>
                        <a:buChar char="•"/>
                      </a:pPr>
                      <a:r>
                        <a:rPr lang="en-GB" sz="800" dirty="0">
                          <a:latin typeface="+mn-lt"/>
                        </a:rPr>
                        <a:t>What is the</a:t>
                      </a:r>
                      <a:r>
                        <a:rPr lang="en-GB" sz="800" baseline="0" dirty="0">
                          <a:latin typeface="+mn-lt"/>
                        </a:rPr>
                        <a:t> law surrounding pornography?</a:t>
                      </a:r>
                    </a:p>
                    <a:p>
                      <a:pPr marL="171450" indent="-171450">
                        <a:buFont typeface="Arial" panose="020B0604020202020204" pitchFamily="34" charset="0"/>
                        <a:buChar char="•"/>
                      </a:pPr>
                      <a:r>
                        <a:rPr lang="en-GB" sz="800" baseline="0" dirty="0">
                          <a:latin typeface="+mn-lt"/>
                        </a:rPr>
                        <a:t>What is the law surrounding revenge pornography? </a:t>
                      </a:r>
                      <a:endParaRPr lang="en-GB" sz="800" dirty="0">
                        <a:latin typeface="+mn-lt"/>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en-GB" sz="800" dirty="0">
                          <a:effectLst/>
                          <a:latin typeface="+mn-lt"/>
                          <a:ea typeface="+mn-ea"/>
                          <a:cs typeface="+mn-cs"/>
                        </a:rPr>
                        <a:t>The</a:t>
                      </a:r>
                      <a:r>
                        <a:rPr lang="en-GB" sz="800" baseline="0" dirty="0">
                          <a:effectLst/>
                          <a:latin typeface="+mn-lt"/>
                          <a:ea typeface="+mn-ea"/>
                          <a:cs typeface="+mn-cs"/>
                        </a:rPr>
                        <a:t> law on pornography and revenge pornography.</a:t>
                      </a: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r>
                        <a:rPr lang="en-GB" sz="800" dirty="0">
                          <a:latin typeface="+mn-lt"/>
                        </a:rPr>
                        <a:t>Pornography (Y9 PSHE</a:t>
                      </a:r>
                      <a:r>
                        <a:rPr lang="en-GB" sz="800" baseline="0" dirty="0">
                          <a:latin typeface="+mn-lt"/>
                        </a:rPr>
                        <a:t> curriculum).</a:t>
                      </a:r>
                      <a:endParaRPr lang="en-GB" sz="800" dirty="0">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baseline="0" dirty="0">
                          <a:effectLst/>
                          <a:latin typeface="+mn-lt"/>
                          <a:ea typeface="Calibri" panose="020F0502020204030204" pitchFamily="34" charset="0"/>
                          <a:cs typeface="Times New Roman" panose="02020603050405020304" pitchFamily="18" charset="0"/>
                        </a:rPr>
                        <a:t>ICT curriculum: E-safety (Y7).</a:t>
                      </a:r>
                      <a:endParaRPr lang="en-GB" sz="800" dirty="0">
                        <a:effectLst/>
                        <a:latin typeface="+mn-lt"/>
                        <a:ea typeface="Calibri" panose="020F0502020204030204" pitchFamily="34" charset="0"/>
                        <a:cs typeface="Times New Roman" panose="02020603050405020304" pitchFamily="18" charset="0"/>
                      </a:endParaRPr>
                    </a:p>
                    <a:p>
                      <a:endParaRPr lang="en-GB" sz="800" dirty="0">
                        <a:latin typeface="+mn-lt"/>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effectLst/>
                          <a:latin typeface="+mn-lt"/>
                        </a:rPr>
                        <a:t>ICT curriculum: E-safety throughout.</a:t>
                      </a:r>
                    </a:p>
                    <a:p>
                      <a:endParaRPr lang="en-GB" sz="800" dirty="0">
                        <a:latin typeface="+mn-lt"/>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29363288"/>
                  </a:ext>
                </a:extLst>
              </a:tr>
              <a:tr h="789075">
                <a:tc vMerge="1">
                  <a:txBody>
                    <a:bodyPr/>
                    <a:lstStyle/>
                    <a:p>
                      <a:endParaRPr lang="en-GB"/>
                    </a:p>
                  </a:txBody>
                  <a:tcPr/>
                </a:tc>
                <a:tc vMerge="1">
                  <a:txBody>
                    <a:bodyPr/>
                    <a:lstStyle/>
                    <a:p>
                      <a:endParaRPr lang="en-GB"/>
                    </a:p>
                  </a:txBody>
                  <a:tcPr/>
                </a:tc>
                <a:tc>
                  <a:txBody>
                    <a:bodyPr/>
                    <a:lstStyle/>
                    <a:p>
                      <a:r>
                        <a:rPr lang="en-GB" sz="800" dirty="0">
                          <a:latin typeface="+mn-lt"/>
                        </a:rPr>
                        <a:t>What are your relationship</a:t>
                      </a:r>
                      <a:r>
                        <a:rPr lang="en-GB" sz="800" baseline="0" dirty="0">
                          <a:latin typeface="+mn-lt"/>
                        </a:rPr>
                        <a:t> values? </a:t>
                      </a:r>
                      <a:endParaRPr lang="en-GB" sz="800" dirty="0">
                        <a:latin typeface="+mn-lt"/>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lgn="l">
                        <a:lnSpc>
                          <a:spcPct val="100000"/>
                        </a:lnSpc>
                        <a:spcBef>
                          <a:spcPts val="400"/>
                        </a:spcBef>
                        <a:spcAft>
                          <a:spcPts val="300"/>
                        </a:spcAft>
                        <a:buFont typeface="Arial" panose="020B0604020202020204" pitchFamily="34" charset="0"/>
                        <a:buChar char="•"/>
                        <a:tabLst>
                          <a:tab pos="252095" algn="l"/>
                          <a:tab pos="457200" algn="l"/>
                        </a:tabLst>
                      </a:pPr>
                      <a:r>
                        <a:rPr lang="en-GB" sz="800" dirty="0">
                          <a:effectLst/>
                          <a:latin typeface="+mn-lt"/>
                        </a:rPr>
                        <a:t>What</a:t>
                      </a:r>
                      <a:r>
                        <a:rPr lang="en-GB" sz="800" baseline="0" dirty="0">
                          <a:effectLst/>
                          <a:latin typeface="+mn-lt"/>
                        </a:rPr>
                        <a:t> are the characteristic and benefits of strong, positive relationships? </a:t>
                      </a:r>
                      <a:endParaRPr lang="en-GB" sz="800" baseline="0" dirty="0">
                        <a:effectLst/>
                        <a:latin typeface="+mn-lt"/>
                        <a:cs typeface="Times New Roman" panose="02020603050405020304" pitchFamily="18" charset="0"/>
                      </a:endParaRPr>
                    </a:p>
                    <a:p>
                      <a:pPr marL="171450" indent="-171450" algn="l">
                        <a:lnSpc>
                          <a:spcPct val="100000"/>
                        </a:lnSpc>
                        <a:spcBef>
                          <a:spcPts val="400"/>
                        </a:spcBef>
                        <a:spcAft>
                          <a:spcPts val="300"/>
                        </a:spcAft>
                        <a:buFont typeface="Arial" panose="020B0604020202020204" pitchFamily="34" charset="0"/>
                        <a:buChar char="•"/>
                        <a:tabLst>
                          <a:tab pos="252095" algn="l"/>
                          <a:tab pos="457200" algn="l"/>
                        </a:tabLst>
                      </a:pPr>
                      <a:r>
                        <a:rPr lang="en-GB" sz="800" baseline="0" dirty="0">
                          <a:effectLst/>
                          <a:latin typeface="+mn-lt"/>
                          <a:cs typeface="Times New Roman" panose="02020603050405020304" pitchFamily="18" charset="0"/>
                        </a:rPr>
                        <a:t>How do relationship values impact decisions, goals and behaviours?</a:t>
                      </a:r>
                      <a:endParaRPr lang="en-GB" sz="800" baseline="0" dirty="0">
                        <a:effectLst/>
                        <a:latin typeface="+mn-lt"/>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en-GB" sz="800" dirty="0">
                          <a:effectLst/>
                          <a:latin typeface="+mn-lt"/>
                          <a:ea typeface="+mn-ea"/>
                          <a:cs typeface="+mn-cs"/>
                        </a:rPr>
                        <a:t>Positive</a:t>
                      </a:r>
                      <a:r>
                        <a:rPr lang="en-GB" sz="800" baseline="0" dirty="0">
                          <a:effectLst/>
                          <a:latin typeface="+mn-lt"/>
                          <a:ea typeface="+mn-ea"/>
                          <a:cs typeface="+mn-cs"/>
                        </a:rPr>
                        <a:t> relationship values.</a:t>
                      </a: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algn="l">
                        <a:lnSpc>
                          <a:spcPct val="107000"/>
                        </a:lnSpc>
                        <a:spcAft>
                          <a:spcPts val="0"/>
                        </a:spcAft>
                      </a:pPr>
                      <a:r>
                        <a:rPr lang="en-GB" sz="800" dirty="0">
                          <a:effectLst/>
                          <a:latin typeface="+mn-lt"/>
                          <a:ea typeface="+mn-ea"/>
                          <a:cs typeface="+mn-cs"/>
                        </a:rPr>
                        <a:t>Friendships</a:t>
                      </a:r>
                      <a:r>
                        <a:rPr lang="en-GB" sz="800" baseline="0" dirty="0">
                          <a:effectLst/>
                          <a:latin typeface="+mn-lt"/>
                          <a:ea typeface="+mn-ea"/>
                          <a:cs typeface="+mn-cs"/>
                        </a:rPr>
                        <a:t> and respecting boundaries (Y7 PSHE curriculum and Relationships PD). </a:t>
                      </a:r>
                    </a:p>
                    <a:p>
                      <a:pPr algn="l">
                        <a:lnSpc>
                          <a:spcPct val="107000"/>
                        </a:lnSpc>
                        <a:spcAft>
                          <a:spcPts val="0"/>
                        </a:spcAft>
                      </a:pPr>
                      <a:r>
                        <a:rPr lang="en-GB" sz="800" baseline="0" dirty="0">
                          <a:effectLst/>
                          <a:latin typeface="+mn-lt"/>
                          <a:ea typeface="+mn-ea"/>
                          <a:cs typeface="+mn-cs"/>
                        </a:rPr>
                        <a:t>Interests and personality profiles (Y7 Careers PD)</a:t>
                      </a:r>
                    </a:p>
                    <a:p>
                      <a:pPr algn="l">
                        <a:lnSpc>
                          <a:spcPct val="107000"/>
                        </a:lnSpc>
                        <a:spcAft>
                          <a:spcPts val="0"/>
                        </a:spcAft>
                      </a:pP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a:txBody>
                    <a:bodyPr/>
                    <a:lstStyle/>
                    <a:p>
                      <a:pPr algn="l">
                        <a:lnSpc>
                          <a:spcPct val="107000"/>
                        </a:lnSpc>
                        <a:spcAft>
                          <a:spcPts val="0"/>
                        </a:spcAft>
                      </a:pPr>
                      <a:r>
                        <a:rPr lang="en-GB" sz="800" dirty="0">
                          <a:effectLst/>
                          <a:latin typeface="+mn-lt"/>
                        </a:rPr>
                        <a:t>Forming and maintaining</a:t>
                      </a:r>
                      <a:r>
                        <a:rPr lang="en-GB" sz="800" baseline="0" dirty="0">
                          <a:effectLst/>
                          <a:latin typeface="+mn-lt"/>
                        </a:rPr>
                        <a:t> relationships and friendships (Y12 and Y13 Relationships PD). </a:t>
                      </a: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916536059"/>
                  </a:ext>
                </a:extLst>
              </a:tr>
              <a:tr h="656582">
                <a:tc vMerge="1">
                  <a:txBody>
                    <a:bodyPr/>
                    <a:lstStyle/>
                    <a:p>
                      <a:endParaRPr lang="en-GB"/>
                    </a:p>
                  </a:txBody>
                  <a:tcPr/>
                </a:tc>
                <a:tc vMerge="1">
                  <a:txBody>
                    <a:bodyPr/>
                    <a:lstStyle/>
                    <a:p>
                      <a:endParaRPr lang="en-GB"/>
                    </a:p>
                  </a:txBody>
                  <a:tcPr/>
                </a:tc>
                <a:tc>
                  <a:txBody>
                    <a:bodyPr/>
                    <a:lstStyle/>
                    <a:p>
                      <a:r>
                        <a:rPr lang="en-GB" sz="800" dirty="0">
                          <a:latin typeface="+mn-lt"/>
                        </a:rPr>
                        <a:t>What are the characteristics of healthy and unhealthy relationships as we get older? </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lgn="l">
                        <a:lnSpc>
                          <a:spcPts val="1200"/>
                        </a:lnSpc>
                        <a:spcBef>
                          <a:spcPts val="400"/>
                        </a:spcBef>
                        <a:spcAft>
                          <a:spcPts val="300"/>
                        </a:spcAft>
                        <a:buFont typeface="Arial" panose="020B0604020202020204" pitchFamily="34" charset="0"/>
                        <a:buChar char="•"/>
                        <a:tabLst>
                          <a:tab pos="252095" algn="l"/>
                          <a:tab pos="457200" algn="l"/>
                        </a:tabLst>
                      </a:pPr>
                      <a:r>
                        <a:rPr lang="en-GB" sz="800" dirty="0">
                          <a:effectLst/>
                          <a:latin typeface="+mn-lt"/>
                          <a:ea typeface="+mn-ea"/>
                          <a:cs typeface="+mn-cs"/>
                        </a:rPr>
                        <a:t>Why</a:t>
                      </a:r>
                      <a:r>
                        <a:rPr lang="en-GB" sz="800" baseline="0" dirty="0">
                          <a:effectLst/>
                          <a:latin typeface="+mn-lt"/>
                          <a:ea typeface="+mn-ea"/>
                          <a:cs typeface="+mn-cs"/>
                        </a:rPr>
                        <a:t> are stable, committed relationships important?</a:t>
                      </a:r>
                    </a:p>
                    <a:p>
                      <a:pPr marL="171450" indent="-171450" algn="l">
                        <a:lnSpc>
                          <a:spcPts val="1200"/>
                        </a:lnSpc>
                        <a:spcBef>
                          <a:spcPts val="400"/>
                        </a:spcBef>
                        <a:spcAft>
                          <a:spcPts val="300"/>
                        </a:spcAft>
                        <a:buFont typeface="Arial" panose="020B0604020202020204" pitchFamily="34" charset="0"/>
                        <a:buChar char="•"/>
                        <a:tabLst>
                          <a:tab pos="252095" algn="l"/>
                          <a:tab pos="457200" algn="l"/>
                        </a:tabLst>
                      </a:pPr>
                      <a:r>
                        <a:rPr lang="en-GB" sz="800" baseline="0" dirty="0">
                          <a:effectLst/>
                          <a:latin typeface="+mn-lt"/>
                          <a:ea typeface="+mn-ea"/>
                          <a:cs typeface="+mn-cs"/>
                        </a:rPr>
                        <a:t>How do we respond appropriately (including getting help) to indicators of unhealthy relationships?</a:t>
                      </a:r>
                      <a:endParaRPr lang="en-GB" sz="800" dirty="0">
                        <a:effectLst/>
                        <a:latin typeface="+mn-lt"/>
                        <a:ea typeface="Times New Roman" panose="02020603050405020304" pitchFamily="18"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en-GB" sz="800" dirty="0">
                          <a:effectLst/>
                          <a:latin typeface="+mn-lt"/>
                          <a:ea typeface="+mn-ea"/>
                          <a:cs typeface="+mn-cs"/>
                        </a:rPr>
                        <a:t>Skills</a:t>
                      </a:r>
                      <a:r>
                        <a:rPr lang="en-GB" sz="800" baseline="0" dirty="0">
                          <a:effectLst/>
                          <a:latin typeface="+mn-lt"/>
                          <a:ea typeface="+mn-ea"/>
                          <a:cs typeface="+mn-cs"/>
                        </a:rPr>
                        <a:t> for handling unhealthy relationships.</a:t>
                      </a: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algn="l">
                        <a:lnSpc>
                          <a:spcPct val="107000"/>
                        </a:lnSpc>
                        <a:spcAft>
                          <a:spcPts val="0"/>
                        </a:spcAft>
                      </a:pPr>
                      <a:r>
                        <a:rPr lang="en-GB" sz="800" dirty="0">
                          <a:effectLst/>
                          <a:latin typeface="+mn-lt"/>
                        </a:rPr>
                        <a:t>Healthy and unhealthy relationships (Y7 and</a:t>
                      </a:r>
                      <a:r>
                        <a:rPr lang="en-GB" sz="800" baseline="0" dirty="0">
                          <a:effectLst/>
                          <a:latin typeface="+mn-lt"/>
                        </a:rPr>
                        <a:t> 8 PSHE curriculum and Relationships PD). </a:t>
                      </a: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a:txBody>
                    <a:bodyPr/>
                    <a:lstStyle/>
                    <a:p>
                      <a:pPr algn="l">
                        <a:lnSpc>
                          <a:spcPct val="107000"/>
                        </a:lnSpc>
                        <a:spcAft>
                          <a:spcPts val="0"/>
                        </a:spcAft>
                      </a:pPr>
                      <a:r>
                        <a:rPr lang="en-GB" sz="800" dirty="0">
                          <a:effectLst/>
                          <a:latin typeface="+mn-lt"/>
                        </a:rPr>
                        <a:t>Abusive relationships</a:t>
                      </a:r>
                      <a:r>
                        <a:rPr lang="en-GB" sz="800" baseline="0" dirty="0">
                          <a:effectLst/>
                          <a:latin typeface="+mn-lt"/>
                        </a:rPr>
                        <a:t> (Y11 Relationships PD).</a:t>
                      </a:r>
                    </a:p>
                    <a:p>
                      <a:pPr algn="l">
                        <a:lnSpc>
                          <a:spcPct val="107000"/>
                        </a:lnSpc>
                        <a:spcAft>
                          <a:spcPts val="0"/>
                        </a:spcAft>
                      </a:pPr>
                      <a:r>
                        <a:rPr lang="en-GB" sz="800" baseline="0" dirty="0">
                          <a:effectLst/>
                          <a:latin typeface="+mn-lt"/>
                          <a:ea typeface="Calibri" panose="020F0502020204030204" pitchFamily="34" charset="0"/>
                          <a:cs typeface="Times New Roman" panose="02020603050405020304" pitchFamily="18" charset="0"/>
                        </a:rPr>
                        <a:t>Managing and ending relationships (Y12 Relationships PD).</a:t>
                      </a: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87196065"/>
                  </a:ext>
                </a:extLst>
              </a:tr>
              <a:tr h="567531">
                <a:tc vMerge="1">
                  <a:txBody>
                    <a:bodyPr/>
                    <a:lstStyle/>
                    <a:p>
                      <a:endParaRPr lang="en-GB"/>
                    </a:p>
                  </a:txBody>
                  <a:tcPr/>
                </a:tc>
                <a:tc vMerge="1">
                  <a:txBody>
                    <a:bodyPr/>
                    <a:lstStyle/>
                    <a:p>
                      <a:endParaRPr lang="en-GB"/>
                    </a:p>
                  </a:txBody>
                  <a:tcPr/>
                </a:tc>
                <a:tc>
                  <a:txBody>
                    <a:bodyPr/>
                    <a:lstStyle/>
                    <a:p>
                      <a:pPr algn="l">
                        <a:lnSpc>
                          <a:spcPts val="1200"/>
                        </a:lnSpc>
                        <a:spcBef>
                          <a:spcPts val="400"/>
                        </a:spcBef>
                        <a:spcAft>
                          <a:spcPts val="300"/>
                        </a:spcAft>
                      </a:pPr>
                      <a:r>
                        <a:rPr lang="en-GB" sz="800" dirty="0">
                          <a:effectLst/>
                          <a:latin typeface="+mn-lt"/>
                        </a:rPr>
                        <a:t> What</a:t>
                      </a:r>
                      <a:r>
                        <a:rPr lang="en-GB" sz="800" baseline="0" dirty="0">
                          <a:effectLst/>
                          <a:latin typeface="+mn-lt"/>
                        </a:rPr>
                        <a:t> is sexual harassment? </a:t>
                      </a:r>
                      <a:endParaRPr lang="en-GB" sz="800" dirty="0">
                        <a:effectLst/>
                        <a:latin typeface="+mn-lt"/>
                        <a:ea typeface="Times New Roman" panose="02020603050405020304" pitchFamily="18"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lgn="l">
                        <a:lnSpc>
                          <a:spcPts val="1200"/>
                        </a:lnSpc>
                        <a:spcBef>
                          <a:spcPts val="400"/>
                        </a:spcBef>
                        <a:spcAft>
                          <a:spcPts val="300"/>
                        </a:spcAft>
                        <a:buFont typeface="Arial" panose="020B0604020202020204" pitchFamily="34" charset="0"/>
                        <a:buChar char="•"/>
                        <a:tabLst>
                          <a:tab pos="252095" algn="l"/>
                          <a:tab pos="457200" algn="l"/>
                        </a:tabLst>
                      </a:pPr>
                      <a:r>
                        <a:rPr lang="en-GB" sz="800" dirty="0">
                          <a:effectLst/>
                          <a:latin typeface="+mn-lt"/>
                          <a:ea typeface="+mn-ea"/>
                          <a:cs typeface="+mn-cs"/>
                        </a:rPr>
                        <a:t>How</a:t>
                      </a:r>
                      <a:r>
                        <a:rPr lang="en-GB" sz="800" baseline="0" dirty="0">
                          <a:effectLst/>
                          <a:latin typeface="+mn-lt"/>
                          <a:ea typeface="+mn-ea"/>
                          <a:cs typeface="+mn-cs"/>
                        </a:rPr>
                        <a:t> can we recognise unwanted attention (including online), how can we respond and how can we seek help?</a:t>
                      </a:r>
                    </a:p>
                    <a:p>
                      <a:pPr marL="171450" indent="-171450" algn="l">
                        <a:lnSpc>
                          <a:spcPts val="1200"/>
                        </a:lnSpc>
                        <a:spcBef>
                          <a:spcPts val="400"/>
                        </a:spcBef>
                        <a:spcAft>
                          <a:spcPts val="300"/>
                        </a:spcAft>
                        <a:buFont typeface="Arial" panose="020B0604020202020204" pitchFamily="34" charset="0"/>
                        <a:buChar char="•"/>
                        <a:tabLst>
                          <a:tab pos="252095" algn="l"/>
                          <a:tab pos="457200" algn="l"/>
                        </a:tabLst>
                      </a:pPr>
                      <a:r>
                        <a:rPr lang="en-GB" sz="800" baseline="0" dirty="0">
                          <a:effectLst/>
                          <a:latin typeface="+mn-lt"/>
                          <a:ea typeface="+mn-ea"/>
                          <a:cs typeface="+mn-cs"/>
                        </a:rPr>
                        <a:t>What is the law on sexual harassment?</a:t>
                      </a:r>
                      <a:endParaRPr lang="en-GB" sz="800" dirty="0">
                        <a:effectLst/>
                        <a:latin typeface="+mn-lt"/>
                        <a:ea typeface="Times New Roman" panose="02020603050405020304" pitchFamily="18"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en-GB" sz="800" dirty="0">
                          <a:effectLst/>
                          <a:latin typeface="+mn-lt"/>
                        </a:rPr>
                        <a:t>How</a:t>
                      </a:r>
                      <a:r>
                        <a:rPr lang="en-GB" sz="800" baseline="0" dirty="0">
                          <a:effectLst/>
                          <a:latin typeface="+mn-lt"/>
                        </a:rPr>
                        <a:t> to seek </a:t>
                      </a:r>
                      <a:r>
                        <a:rPr lang="en-GB" sz="800" dirty="0">
                          <a:effectLst/>
                          <a:latin typeface="+mn-lt"/>
                        </a:rPr>
                        <a:t>help</a:t>
                      </a:r>
                      <a:r>
                        <a:rPr lang="en-GB" sz="800" baseline="0" dirty="0">
                          <a:effectLst/>
                          <a:latin typeface="+mn-lt"/>
                        </a:rPr>
                        <a:t> for sexual harassment. </a:t>
                      </a: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algn="l">
                        <a:lnSpc>
                          <a:spcPct val="107000"/>
                        </a:lnSpc>
                        <a:spcAft>
                          <a:spcPts val="0"/>
                        </a:spcAft>
                      </a:pPr>
                      <a:r>
                        <a:rPr lang="en-GB" sz="800" dirty="0">
                          <a:effectLst/>
                          <a:latin typeface="+mn-lt"/>
                          <a:ea typeface="+mn-ea"/>
                          <a:cs typeface="+mn-cs"/>
                        </a:rPr>
                        <a:t>Rule</a:t>
                      </a:r>
                      <a:r>
                        <a:rPr lang="en-GB" sz="800" baseline="0" dirty="0">
                          <a:effectLst/>
                          <a:latin typeface="+mn-lt"/>
                          <a:ea typeface="+mn-ea"/>
                          <a:cs typeface="+mn-cs"/>
                        </a:rPr>
                        <a:t> of law: criminal justice system (Y8 British Values PD).</a:t>
                      </a:r>
                    </a:p>
                    <a:p>
                      <a:pPr algn="l">
                        <a:lnSpc>
                          <a:spcPct val="107000"/>
                        </a:lnSpc>
                        <a:spcAft>
                          <a:spcPts val="0"/>
                        </a:spcAft>
                      </a:pPr>
                      <a:r>
                        <a:rPr lang="en-GB" sz="800" baseline="0" dirty="0">
                          <a:effectLst/>
                          <a:latin typeface="+mn-lt"/>
                          <a:ea typeface="+mn-ea"/>
                          <a:cs typeface="+mn-cs"/>
                        </a:rPr>
                        <a:t>Sending explicit images (Y8 Relationships PD).</a:t>
                      </a: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a:txBody>
                    <a:bodyPr/>
                    <a:lstStyle/>
                    <a:p>
                      <a:pPr algn="l">
                        <a:lnSpc>
                          <a:spcPct val="107000"/>
                        </a:lnSpc>
                        <a:spcAft>
                          <a:spcPts val="0"/>
                        </a:spcAft>
                      </a:pPr>
                      <a:r>
                        <a:rPr lang="en-GB" sz="800" dirty="0">
                          <a:effectLst/>
                          <a:latin typeface="+mn-lt"/>
                        </a:rPr>
                        <a:t>Consent, rape and sexual</a:t>
                      </a:r>
                      <a:r>
                        <a:rPr lang="en-GB" sz="800" baseline="0" dirty="0">
                          <a:effectLst/>
                          <a:latin typeface="+mn-lt"/>
                        </a:rPr>
                        <a:t> abuse (Y11 Relationships PD).</a:t>
                      </a:r>
                    </a:p>
                    <a:p>
                      <a:pPr algn="l">
                        <a:lnSpc>
                          <a:spcPct val="107000"/>
                        </a:lnSpc>
                        <a:spcAft>
                          <a:spcPts val="0"/>
                        </a:spcAft>
                      </a:pPr>
                      <a:r>
                        <a:rPr lang="en-GB" sz="800" baseline="0" dirty="0">
                          <a:effectLst/>
                          <a:latin typeface="+mn-lt"/>
                          <a:ea typeface="Calibri" panose="020F0502020204030204" pitchFamily="34" charset="0"/>
                          <a:cs typeface="Times New Roman" panose="02020603050405020304" pitchFamily="18" charset="0"/>
                        </a:rPr>
                        <a:t>Sexual consent and the law (Y13 Relationships PD). </a:t>
                      </a: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2203320"/>
                  </a:ext>
                </a:extLst>
              </a:tr>
              <a:tr h="524089">
                <a:tc vMerge="1">
                  <a:txBody>
                    <a:bodyPr/>
                    <a:lstStyle/>
                    <a:p>
                      <a:pPr marL="71755" marR="71755" algn="ctr">
                        <a:lnSpc>
                          <a:spcPct val="107000"/>
                        </a:lnSpc>
                        <a:spcAft>
                          <a:spcPts val="0"/>
                        </a:spcAft>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2224" marR="42224"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marL="71755" marR="71755" algn="ctr">
                        <a:lnSpc>
                          <a:spcPct val="107000"/>
                        </a:lnSpc>
                        <a:spcAft>
                          <a:spcPts val="0"/>
                        </a:spcAft>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2224" marR="42224" marT="0" marB="0" vert="vert27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ts val="1200"/>
                        </a:lnSpc>
                        <a:spcBef>
                          <a:spcPts val="400"/>
                        </a:spcBef>
                        <a:spcAft>
                          <a:spcPts val="300"/>
                        </a:spcAft>
                      </a:pPr>
                      <a:r>
                        <a:rPr lang="en-GB" sz="800" dirty="0">
                          <a:effectLst/>
                          <a:latin typeface="+mn-lt"/>
                          <a:ea typeface="Times New Roman" panose="02020603050405020304" pitchFamily="18" charset="0"/>
                          <a:cs typeface="Times New Roman" panose="02020603050405020304" pitchFamily="18" charset="0"/>
                        </a:rPr>
                        <a:t>Consent and risky behaviour</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lgn="l">
                        <a:lnSpc>
                          <a:spcPts val="1200"/>
                        </a:lnSpc>
                        <a:spcBef>
                          <a:spcPts val="400"/>
                        </a:spcBef>
                        <a:spcAft>
                          <a:spcPts val="300"/>
                        </a:spcAft>
                        <a:buFont typeface="Arial" panose="020B0604020202020204" pitchFamily="34" charset="0"/>
                        <a:buChar char="•"/>
                        <a:tabLst>
                          <a:tab pos="252095" algn="l"/>
                          <a:tab pos="457200" algn="l"/>
                        </a:tabLst>
                      </a:pPr>
                      <a:r>
                        <a:rPr lang="en-GB" sz="800" dirty="0">
                          <a:effectLst/>
                          <a:latin typeface="+mn-lt"/>
                          <a:ea typeface="Times New Roman" panose="02020603050405020304" pitchFamily="18" charset="0"/>
                          <a:cs typeface="Times New Roman" panose="02020603050405020304" pitchFamily="18" charset="0"/>
                        </a:rPr>
                        <a:t>How can drugs and</a:t>
                      </a:r>
                      <a:r>
                        <a:rPr lang="en-GB" sz="800" baseline="0" dirty="0">
                          <a:effectLst/>
                          <a:latin typeface="+mn-lt"/>
                          <a:ea typeface="Times New Roman" panose="02020603050405020304" pitchFamily="18" charset="0"/>
                          <a:cs typeface="Times New Roman" panose="02020603050405020304" pitchFamily="18" charset="0"/>
                        </a:rPr>
                        <a:t> alcohol impact choices and sexual behaviour?</a:t>
                      </a:r>
                    </a:p>
                    <a:p>
                      <a:pPr marL="171450" indent="-171450" algn="l">
                        <a:lnSpc>
                          <a:spcPts val="1200"/>
                        </a:lnSpc>
                        <a:spcBef>
                          <a:spcPts val="400"/>
                        </a:spcBef>
                        <a:spcAft>
                          <a:spcPts val="300"/>
                        </a:spcAft>
                        <a:buFont typeface="Arial" panose="020B0604020202020204" pitchFamily="34" charset="0"/>
                        <a:buChar char="•"/>
                        <a:tabLst>
                          <a:tab pos="252095" algn="l"/>
                          <a:tab pos="457200" algn="l"/>
                        </a:tabLst>
                      </a:pPr>
                      <a:r>
                        <a:rPr lang="en-GB" sz="800" baseline="0" dirty="0">
                          <a:effectLst/>
                          <a:latin typeface="+mn-lt"/>
                          <a:ea typeface="Times New Roman" panose="02020603050405020304" pitchFamily="18" charset="0"/>
                          <a:cs typeface="Times New Roman" panose="02020603050405020304" pitchFamily="18" charset="0"/>
                        </a:rPr>
                        <a:t>The importance of consent in maturing relationships. </a:t>
                      </a:r>
                      <a:endParaRPr lang="en-GB" sz="800" dirty="0">
                        <a:effectLst/>
                        <a:latin typeface="+mn-lt"/>
                        <a:ea typeface="Times New Roman" panose="02020603050405020304" pitchFamily="18"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en-GB" sz="800" dirty="0">
                          <a:effectLst/>
                          <a:latin typeface="+mn-lt"/>
                          <a:ea typeface="Calibri" panose="020F0502020204030204" pitchFamily="34" charset="0"/>
                          <a:cs typeface="Times New Roman" panose="02020603050405020304" pitchFamily="18" charset="0"/>
                        </a:rPr>
                        <a:t>Negative impact</a:t>
                      </a:r>
                      <a:r>
                        <a:rPr lang="en-GB" sz="800" baseline="0" dirty="0">
                          <a:effectLst/>
                          <a:latin typeface="+mn-lt"/>
                          <a:ea typeface="Calibri" panose="020F0502020204030204" pitchFamily="34" charset="0"/>
                          <a:cs typeface="Times New Roman" panose="02020603050405020304" pitchFamily="18" charset="0"/>
                        </a:rPr>
                        <a:t> of drugs and alcohol on sexual behaviour.</a:t>
                      </a: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algn="l">
                        <a:lnSpc>
                          <a:spcPct val="107000"/>
                        </a:lnSpc>
                        <a:spcAft>
                          <a:spcPts val="0"/>
                        </a:spcAft>
                      </a:pPr>
                      <a:r>
                        <a:rPr lang="en-GB" sz="800" dirty="0">
                          <a:effectLst/>
                          <a:latin typeface="+mn-lt"/>
                          <a:ea typeface="Calibri" panose="020F0502020204030204" pitchFamily="34" charset="0"/>
                          <a:cs typeface="Times New Roman" panose="02020603050405020304" pitchFamily="18" charset="0"/>
                        </a:rPr>
                        <a:t>Consent</a:t>
                      </a:r>
                      <a:r>
                        <a:rPr lang="en-GB" sz="800" baseline="0" dirty="0">
                          <a:effectLst/>
                          <a:latin typeface="+mn-lt"/>
                          <a:ea typeface="Calibri" panose="020F0502020204030204" pitchFamily="34" charset="0"/>
                          <a:cs typeface="Times New Roman" panose="02020603050405020304" pitchFamily="18" charset="0"/>
                        </a:rPr>
                        <a:t> (Y9 Relationships PD).</a:t>
                      </a:r>
                    </a:p>
                    <a:p>
                      <a:pPr algn="l">
                        <a:lnSpc>
                          <a:spcPct val="107000"/>
                        </a:lnSpc>
                        <a:spcAft>
                          <a:spcPts val="0"/>
                        </a:spcAft>
                      </a:pPr>
                      <a:r>
                        <a:rPr lang="en-GB" sz="800" baseline="0" dirty="0">
                          <a:effectLst/>
                          <a:latin typeface="+mn-lt"/>
                          <a:ea typeface="Calibri" panose="020F0502020204030204" pitchFamily="34" charset="0"/>
                          <a:cs typeface="Times New Roman" panose="02020603050405020304" pitchFamily="18" charset="0"/>
                        </a:rPr>
                        <a:t>Consent (Y8 and Y9 PSHE curriculum).</a:t>
                      </a: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800" dirty="0">
                          <a:effectLst/>
                          <a:latin typeface="+mn-lt"/>
                        </a:rPr>
                        <a:t>Consent, rape and sexual</a:t>
                      </a:r>
                      <a:r>
                        <a:rPr lang="en-GB" sz="800" baseline="0" dirty="0">
                          <a:effectLst/>
                          <a:latin typeface="+mn-lt"/>
                        </a:rPr>
                        <a:t> abuse (Y11 Relationships PD).</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800" dirty="0">
                          <a:effectLst/>
                          <a:latin typeface="+mn-lt"/>
                          <a:ea typeface="Calibri" panose="020F0502020204030204" pitchFamily="34" charset="0"/>
                          <a:cs typeface="Times New Roman" panose="02020603050405020304" pitchFamily="18" charset="0"/>
                        </a:rPr>
                        <a:t>S</a:t>
                      </a:r>
                      <a:r>
                        <a:rPr lang="en-GB" sz="800" baseline="0" dirty="0">
                          <a:effectLst/>
                          <a:latin typeface="+mn-lt"/>
                          <a:ea typeface="Calibri" panose="020F0502020204030204" pitchFamily="34" charset="0"/>
                          <a:cs typeface="Times New Roman" panose="02020603050405020304" pitchFamily="18" charset="0"/>
                        </a:rPr>
                        <a:t>exual consent and the law (Y13 Relationships PD).</a:t>
                      </a:r>
                      <a:endParaRPr lang="en-GB" sz="800" dirty="0">
                        <a:effectLst/>
                        <a:latin typeface="+mn-lt"/>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07521118"/>
                  </a:ext>
                </a:extLst>
              </a:tr>
              <a:tr h="702243">
                <a:tc gridSpan="2">
                  <a:txBody>
                    <a:bodyPr/>
                    <a:lstStyle/>
                    <a:p>
                      <a:pPr algn="l">
                        <a:lnSpc>
                          <a:spcPct val="107000"/>
                        </a:lnSpc>
                        <a:spcAft>
                          <a:spcPts val="0"/>
                        </a:spcAft>
                      </a:pPr>
                      <a:r>
                        <a:rPr lang="en-GB" sz="700">
                          <a:effectLst/>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a:txBody>
                    <a:bodyPr/>
                    <a:lstStyle/>
                    <a:p>
                      <a:pPr algn="l">
                        <a:lnSpc>
                          <a:spcPct val="107000"/>
                        </a:lnSpc>
                        <a:spcAft>
                          <a:spcPts val="0"/>
                        </a:spcAft>
                      </a:pPr>
                      <a:r>
                        <a:rPr lang="en-GB" sz="500" dirty="0">
                          <a:effectLst/>
                        </a:rPr>
                        <a:t>Frameworks to support Learning &amp; Curriculum Construction</a:t>
                      </a:r>
                    </a:p>
                    <a:p>
                      <a:pPr algn="l">
                        <a:lnSpc>
                          <a:spcPct val="107000"/>
                        </a:lnSpc>
                        <a:spcAft>
                          <a:spcPts val="0"/>
                        </a:spcAft>
                      </a:pPr>
                      <a:r>
                        <a:rPr lang="en-GB" sz="500" dirty="0">
                          <a:effectLst/>
                        </a:rPr>
                        <a:t>Assessment</a:t>
                      </a:r>
                    </a:p>
                    <a:p>
                      <a:pPr algn="l">
                        <a:lnSpc>
                          <a:spcPct val="107000"/>
                        </a:lnSpc>
                        <a:spcAft>
                          <a:spcPts val="0"/>
                        </a:spcAft>
                      </a:pPr>
                      <a:r>
                        <a:rPr lang="en-GB" sz="500" dirty="0">
                          <a:effectLst/>
                        </a:rPr>
                        <a:t>Cognition/Metacognition</a:t>
                      </a:r>
                    </a:p>
                    <a:p>
                      <a:pPr algn="l">
                        <a:lnSpc>
                          <a:spcPct val="107000"/>
                        </a:lnSpc>
                        <a:spcAft>
                          <a:spcPts val="0"/>
                        </a:spcAft>
                      </a:pPr>
                      <a:r>
                        <a:rPr lang="en-GB" sz="500" dirty="0">
                          <a:effectLst/>
                        </a:rPr>
                        <a:t>L4L</a:t>
                      </a:r>
                    </a:p>
                    <a:p>
                      <a:pPr algn="l">
                        <a:lnSpc>
                          <a:spcPct val="107000"/>
                        </a:lnSpc>
                        <a:spcAft>
                          <a:spcPts val="0"/>
                        </a:spcAft>
                      </a:pPr>
                      <a:r>
                        <a:rPr lang="en-GB" sz="500" dirty="0">
                          <a:effectLst/>
                        </a:rPr>
                        <a:t>Curriculum Framework</a:t>
                      </a:r>
                    </a:p>
                    <a:p>
                      <a:pPr algn="l">
                        <a:lnSpc>
                          <a:spcPct val="107000"/>
                        </a:lnSpc>
                        <a:spcAft>
                          <a:spcPts val="0"/>
                        </a:spcAft>
                      </a:pPr>
                      <a:r>
                        <a:rPr lang="en-GB" sz="500" dirty="0">
                          <a:effectLst/>
                        </a:rPr>
                        <a:t>Remote Learning Framework</a:t>
                      </a:r>
                    </a:p>
                    <a:p>
                      <a:pPr algn="l">
                        <a:lnSpc>
                          <a:spcPct val="107000"/>
                        </a:lnSpc>
                        <a:spcAft>
                          <a:spcPts val="0"/>
                        </a:spcAft>
                      </a:pPr>
                      <a:r>
                        <a:rPr lang="en-GB" sz="500" dirty="0">
                          <a:effectLst/>
                        </a:rPr>
                        <a:t>Maximising Learning </a:t>
                      </a:r>
                      <a:endParaRPr lang="en-GB" sz="500" dirty="0">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3">
                  <a:txBody>
                    <a:bodyPr/>
                    <a:lstStyle/>
                    <a:p>
                      <a:pPr algn="l">
                        <a:lnSpc>
                          <a:spcPct val="107000"/>
                        </a:lnSpc>
                        <a:spcAft>
                          <a:spcPts val="0"/>
                        </a:spcAft>
                      </a:pPr>
                      <a:r>
                        <a:rPr lang="en-GB" sz="700">
                          <a:effectLst/>
                        </a:rPr>
                        <a:t>Cross Curricular Links:</a:t>
                      </a:r>
                    </a:p>
                    <a:p>
                      <a:pPr algn="l">
                        <a:lnSpc>
                          <a:spcPct val="107000"/>
                        </a:lnSpc>
                        <a:spcAft>
                          <a:spcPts val="0"/>
                        </a:spcAft>
                      </a:pPr>
                      <a:r>
                        <a:rPr lang="en-GB" sz="700">
                          <a:effectLst/>
                        </a:rPr>
                        <a:t>E.g. Similarities with other curriculum area</a:t>
                      </a:r>
                    </a:p>
                    <a:p>
                      <a:pPr algn="l">
                        <a:lnSpc>
                          <a:spcPct val="107000"/>
                        </a:lnSpc>
                        <a:spcAft>
                          <a:spcPts val="0"/>
                        </a:spcAft>
                      </a:pPr>
                      <a:r>
                        <a:rPr lang="en-GB" sz="700">
                          <a:effectLst/>
                        </a:rPr>
                        <a:t>British Values, </a:t>
                      </a:r>
                    </a:p>
                    <a:p>
                      <a:pPr algn="l">
                        <a:lnSpc>
                          <a:spcPct val="107000"/>
                        </a:lnSpc>
                        <a:spcAft>
                          <a:spcPts val="0"/>
                        </a:spcAft>
                      </a:pPr>
                      <a:r>
                        <a:rPr lang="en-GB" sz="700">
                          <a:effectLst/>
                        </a:rPr>
                        <a:t>RSE</a:t>
                      </a:r>
                    </a:p>
                    <a:p>
                      <a:pPr algn="l">
                        <a:lnSpc>
                          <a:spcPct val="107000"/>
                        </a:lnSpc>
                        <a:spcAft>
                          <a:spcPts val="0"/>
                        </a:spcAft>
                      </a:pPr>
                      <a:r>
                        <a:rPr lang="en-GB" sz="700">
                          <a:effectLst/>
                        </a:rPr>
                        <a:t>Careers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tc gridSpan="2">
                  <a:txBody>
                    <a:bodyPr/>
                    <a:lstStyle/>
                    <a:p>
                      <a:pPr algn="l">
                        <a:lnSpc>
                          <a:spcPct val="107000"/>
                        </a:lnSpc>
                        <a:spcAft>
                          <a:spcPts val="0"/>
                        </a:spcAft>
                      </a:pPr>
                      <a:r>
                        <a:rPr lang="en-GB" sz="700" dirty="0">
                          <a:effectLst/>
                        </a:rPr>
                        <a:t>Barriers to Learning (SEND)</a:t>
                      </a:r>
                    </a:p>
                    <a:p>
                      <a:pPr algn="l">
                        <a:lnSpc>
                          <a:spcPct val="107000"/>
                        </a:lnSpc>
                        <a:spcAft>
                          <a:spcPts val="0"/>
                        </a:spcAft>
                      </a:pPr>
                      <a:r>
                        <a:rPr lang="en-GB" sz="700" dirty="0">
                          <a:effectLst/>
                        </a:rPr>
                        <a:t>Specific Physical Needs</a:t>
                      </a:r>
                    </a:p>
                    <a:p>
                      <a:pPr algn="l">
                        <a:lnSpc>
                          <a:spcPct val="107000"/>
                        </a:lnSpc>
                        <a:spcAft>
                          <a:spcPts val="0"/>
                        </a:spcAft>
                      </a:pPr>
                      <a:r>
                        <a:rPr lang="en-GB" sz="700" dirty="0">
                          <a:effectLst/>
                        </a:rPr>
                        <a:t>Misconceptions</a:t>
                      </a:r>
                    </a:p>
                    <a:p>
                      <a:pPr algn="l">
                        <a:lnSpc>
                          <a:spcPct val="107000"/>
                        </a:lnSpc>
                        <a:spcAft>
                          <a:spcPts val="0"/>
                        </a:spcAft>
                      </a:pPr>
                      <a:r>
                        <a:rPr lang="en-GB" sz="700" dirty="0">
                          <a:effectLst/>
                        </a:rPr>
                        <a:t>Processing </a:t>
                      </a:r>
                    </a:p>
                    <a:p>
                      <a:pPr algn="l">
                        <a:lnSpc>
                          <a:spcPct val="107000"/>
                        </a:lnSpc>
                        <a:spcAft>
                          <a:spcPts val="0"/>
                        </a:spcAft>
                      </a:pPr>
                      <a:r>
                        <a:rPr lang="en-GB" sz="700" dirty="0">
                          <a:effectLst/>
                        </a:rPr>
                        <a:t> </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3446364534"/>
                  </a:ext>
                </a:extLst>
              </a:tr>
            </a:tbl>
          </a:graphicData>
        </a:graphic>
      </p:graphicFrame>
    </p:spTree>
    <p:extLst>
      <p:ext uri="{BB962C8B-B14F-4D97-AF65-F5344CB8AC3E}">
        <p14:creationId xmlns:p14="http://schemas.microsoft.com/office/powerpoint/2010/main" val="10580622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337242637"/>
              </p:ext>
            </p:extLst>
          </p:nvPr>
        </p:nvGraphicFramePr>
        <p:xfrm>
          <a:off x="122369" y="712865"/>
          <a:ext cx="9570538" cy="5485223"/>
        </p:xfrm>
        <a:graphic>
          <a:graphicData uri="http://schemas.openxmlformats.org/drawingml/2006/table">
            <a:tbl>
              <a:tblPr firstRow="1" firstCol="1" bandRow="1">
                <a:tableStyleId>{5C22544A-7EE6-4342-B048-85BDC9FD1C3A}</a:tableStyleId>
              </a:tblPr>
              <a:tblGrid>
                <a:gridCol w="795863">
                  <a:extLst>
                    <a:ext uri="{9D8B030D-6E8A-4147-A177-3AD203B41FA5}">
                      <a16:colId xmlns:a16="http://schemas.microsoft.com/office/drawing/2014/main" val="2585925256"/>
                    </a:ext>
                  </a:extLst>
                </a:gridCol>
                <a:gridCol w="686109">
                  <a:extLst>
                    <a:ext uri="{9D8B030D-6E8A-4147-A177-3AD203B41FA5}">
                      <a16:colId xmlns:a16="http://schemas.microsoft.com/office/drawing/2014/main" val="1131736179"/>
                    </a:ext>
                  </a:extLst>
                </a:gridCol>
                <a:gridCol w="1367459">
                  <a:extLst>
                    <a:ext uri="{9D8B030D-6E8A-4147-A177-3AD203B41FA5}">
                      <a16:colId xmlns:a16="http://schemas.microsoft.com/office/drawing/2014/main" val="1973637964"/>
                    </a:ext>
                  </a:extLst>
                </a:gridCol>
                <a:gridCol w="2814651">
                  <a:extLst>
                    <a:ext uri="{9D8B030D-6E8A-4147-A177-3AD203B41FA5}">
                      <a16:colId xmlns:a16="http://schemas.microsoft.com/office/drawing/2014/main" val="1168944811"/>
                    </a:ext>
                  </a:extLst>
                </a:gridCol>
                <a:gridCol w="1006565">
                  <a:extLst>
                    <a:ext uri="{9D8B030D-6E8A-4147-A177-3AD203B41FA5}">
                      <a16:colId xmlns:a16="http://schemas.microsoft.com/office/drawing/2014/main" val="1910020597"/>
                    </a:ext>
                  </a:extLst>
                </a:gridCol>
                <a:gridCol w="1389633">
                  <a:extLst>
                    <a:ext uri="{9D8B030D-6E8A-4147-A177-3AD203B41FA5}">
                      <a16:colId xmlns:a16="http://schemas.microsoft.com/office/drawing/2014/main" val="1554690403"/>
                    </a:ext>
                  </a:extLst>
                </a:gridCol>
                <a:gridCol w="120625">
                  <a:extLst>
                    <a:ext uri="{9D8B030D-6E8A-4147-A177-3AD203B41FA5}">
                      <a16:colId xmlns:a16="http://schemas.microsoft.com/office/drawing/2014/main" val="1493985723"/>
                    </a:ext>
                  </a:extLst>
                </a:gridCol>
                <a:gridCol w="1389633">
                  <a:extLst>
                    <a:ext uri="{9D8B030D-6E8A-4147-A177-3AD203B41FA5}">
                      <a16:colId xmlns:a16="http://schemas.microsoft.com/office/drawing/2014/main" val="1509910300"/>
                    </a:ext>
                  </a:extLst>
                </a:gridCol>
              </a:tblGrid>
              <a:tr h="404294">
                <a:tc>
                  <a:txBody>
                    <a:bodyPr/>
                    <a:lstStyle/>
                    <a:p>
                      <a:pPr algn="l">
                        <a:lnSpc>
                          <a:spcPct val="107000"/>
                        </a:lnSpc>
                        <a:spcAft>
                          <a:spcPts val="0"/>
                        </a:spcAft>
                      </a:pPr>
                      <a:r>
                        <a:rPr lang="en-GB" sz="1000" i="1">
                          <a:solidFill>
                            <a:schemeClr val="accent4">
                              <a:lumMod val="75000"/>
                            </a:schemeClr>
                          </a:solidFill>
                          <a:effectLst/>
                        </a:rPr>
                        <a:t>Year Group</a:t>
                      </a:r>
                      <a:endParaRPr lang="en-GB" sz="1000" i="1">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en-GB" sz="1000" i="1" dirty="0">
                          <a:solidFill>
                            <a:schemeClr val="accent4">
                              <a:lumMod val="75000"/>
                            </a:schemeClr>
                          </a:solidFill>
                          <a:effectLst/>
                        </a:rPr>
                        <a:t>CONSTRUCT</a:t>
                      </a:r>
                      <a:endParaRPr lang="en-GB" sz="1000" i="1" dirty="0">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en-GB" sz="1000" i="1">
                          <a:solidFill>
                            <a:schemeClr val="accent4">
                              <a:lumMod val="75000"/>
                            </a:schemeClr>
                          </a:solidFill>
                          <a:effectLst/>
                        </a:rPr>
                        <a:t>COMPOSITE/ Enquiry</a:t>
                      </a:r>
                      <a:endParaRPr lang="en-GB" sz="1000" i="1">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en-GB" sz="1000" i="1">
                          <a:solidFill>
                            <a:schemeClr val="accent4">
                              <a:lumMod val="75000"/>
                            </a:schemeClr>
                          </a:solidFill>
                          <a:effectLst/>
                        </a:rPr>
                        <a:t>COMPONENT</a:t>
                      </a:r>
                      <a:endParaRPr lang="en-GB" sz="1000" i="1">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en-GB" sz="1000" i="1">
                          <a:solidFill>
                            <a:schemeClr val="accent4">
                              <a:lumMod val="75000"/>
                            </a:schemeClr>
                          </a:solidFill>
                          <a:effectLst/>
                        </a:rPr>
                        <a:t>Personal Knowledge</a:t>
                      </a:r>
                      <a:endParaRPr lang="en-GB" sz="1000" i="1">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gn="l">
                        <a:lnSpc>
                          <a:spcPct val="107000"/>
                        </a:lnSpc>
                        <a:spcAft>
                          <a:spcPts val="0"/>
                        </a:spcAft>
                      </a:pPr>
                      <a:r>
                        <a:rPr lang="en-GB" sz="1000" i="1" dirty="0">
                          <a:solidFill>
                            <a:schemeClr val="accent4">
                              <a:lumMod val="75000"/>
                            </a:schemeClr>
                          </a:solidFill>
                          <a:effectLst/>
                        </a:rPr>
                        <a:t>Prior Learning/Transitional Start points</a:t>
                      </a:r>
                      <a:endParaRPr lang="en-GB" sz="1000" i="1" dirty="0">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a:txBody>
                    <a:bodyPr/>
                    <a:lstStyle/>
                    <a:p>
                      <a:pPr algn="l">
                        <a:lnSpc>
                          <a:spcPct val="107000"/>
                        </a:lnSpc>
                        <a:spcAft>
                          <a:spcPts val="0"/>
                        </a:spcAft>
                      </a:pPr>
                      <a:r>
                        <a:rPr lang="en-GB" sz="1000" i="1" dirty="0">
                          <a:solidFill>
                            <a:schemeClr val="accent4">
                              <a:lumMod val="75000"/>
                            </a:schemeClr>
                          </a:solidFill>
                          <a:effectLst/>
                        </a:rPr>
                        <a:t>Future Learning</a:t>
                      </a:r>
                      <a:endParaRPr lang="en-GB" sz="1000" i="1" dirty="0">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68714497"/>
                  </a:ext>
                </a:extLst>
              </a:tr>
              <a:tr h="619125">
                <a:tc rowSpan="6">
                  <a:txBody>
                    <a:bodyPr/>
                    <a:lstStyle/>
                    <a:p>
                      <a:pPr marL="71755" marR="71755" algn="ctr">
                        <a:lnSpc>
                          <a:spcPct val="107000"/>
                        </a:lnSpc>
                        <a:spcAft>
                          <a:spcPts val="0"/>
                        </a:spcAft>
                      </a:pPr>
                      <a:r>
                        <a:rPr lang="en-GB" sz="1300" dirty="0">
                          <a:solidFill>
                            <a:schemeClr val="accent4">
                              <a:lumMod val="75000"/>
                            </a:schemeClr>
                          </a:solidFill>
                          <a:effectLst/>
                        </a:rPr>
                        <a:t>YEAR 11</a:t>
                      </a:r>
                      <a:endParaRPr lang="en-GB" sz="1300" dirty="0">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6">
                  <a:txBody>
                    <a:bodyPr/>
                    <a:lstStyle/>
                    <a:p>
                      <a:pPr marL="71755" marR="71755" algn="ctr">
                        <a:lnSpc>
                          <a:spcPct val="107000"/>
                        </a:lnSpc>
                        <a:spcAft>
                          <a:spcPts val="0"/>
                        </a:spcAft>
                      </a:pPr>
                      <a:r>
                        <a:rPr lang="en-GB" sz="1300" dirty="0">
                          <a:effectLst/>
                        </a:rPr>
                        <a:t>Relationships, Heath and Community</a:t>
                      </a:r>
                      <a:endParaRPr lang="en-GB" sz="1300" dirty="0">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vert="vert27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00" dirty="0"/>
                        <a:t>How</a:t>
                      </a:r>
                      <a:r>
                        <a:rPr lang="en-GB" sz="800" baseline="0" dirty="0"/>
                        <a:t> to recognise abusive relationships. </a:t>
                      </a:r>
                      <a:endParaRPr lang="en-GB" sz="800" dirty="0"/>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buFont typeface="Arial" panose="020B0604020202020204" pitchFamily="34" charset="0"/>
                        <a:buChar char="•"/>
                      </a:pPr>
                      <a:r>
                        <a:rPr lang="en-GB" sz="800" dirty="0"/>
                        <a:t>What is the law relating to abuse in relationships?</a:t>
                      </a:r>
                      <a:r>
                        <a:rPr lang="en-GB" sz="800" baseline="0" dirty="0"/>
                        <a:t> </a:t>
                      </a:r>
                    </a:p>
                    <a:p>
                      <a:pPr marL="171450" indent="-171450">
                        <a:buFont typeface="Arial" panose="020B0604020202020204" pitchFamily="34" charset="0"/>
                        <a:buChar char="•"/>
                      </a:pPr>
                      <a:r>
                        <a:rPr lang="en-GB" sz="800" baseline="0" dirty="0"/>
                        <a:t>What is coercive control?</a:t>
                      </a:r>
                    </a:p>
                    <a:p>
                      <a:pPr marL="171450" indent="-171450">
                        <a:buFont typeface="Arial" panose="020B0604020202020204" pitchFamily="34" charset="0"/>
                        <a:buChar char="•"/>
                      </a:pPr>
                      <a:r>
                        <a:rPr lang="en-GB" sz="800" baseline="0" dirty="0"/>
                        <a:t>What are the signs of an abusive relationship and how to manage this?</a:t>
                      </a:r>
                      <a:endParaRPr lang="en-GB" sz="800" dirty="0"/>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00" dirty="0"/>
                        <a:t>Law on abusive relationships.</a:t>
                      </a:r>
                    </a:p>
                    <a:p>
                      <a:r>
                        <a:rPr lang="en-GB" sz="800" dirty="0"/>
                        <a:t>Signs</a:t>
                      </a:r>
                      <a:r>
                        <a:rPr lang="en-GB" sz="800" baseline="0" dirty="0"/>
                        <a:t> of abusive relationships.</a:t>
                      </a:r>
                      <a:endParaRPr lang="en-GB" sz="800" dirty="0"/>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r>
                        <a:rPr lang="en-GB" sz="800" dirty="0"/>
                        <a:t>Healthy</a:t>
                      </a:r>
                      <a:r>
                        <a:rPr lang="en-GB" sz="800" baseline="0" dirty="0"/>
                        <a:t> and unhealthy relationships (Y10 Relationships PD). </a:t>
                      </a:r>
                    </a:p>
                    <a:p>
                      <a:r>
                        <a:rPr lang="en-GB" sz="800" baseline="0" dirty="0"/>
                        <a:t>Safety in relationships (Y7 PSHE curriculum and Relationships PD).</a:t>
                      </a:r>
                      <a:endParaRPr lang="en-GB" sz="800" dirty="0"/>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a:txBody>
                    <a:bodyPr/>
                    <a:lstStyle/>
                    <a:p>
                      <a:r>
                        <a:rPr lang="en-GB" sz="800" dirty="0"/>
                        <a:t>Managing</a:t>
                      </a:r>
                      <a:r>
                        <a:rPr lang="en-GB" sz="800" baseline="0" dirty="0"/>
                        <a:t> and ending relationships respectfully (Y12 Relationships PD)</a:t>
                      </a:r>
                    </a:p>
                    <a:p>
                      <a:endParaRPr lang="en-GB" sz="800" dirty="0"/>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41409461"/>
                  </a:ext>
                </a:extLst>
              </a:tr>
              <a:tr h="619125">
                <a:tc vMerge="1">
                  <a:txBody>
                    <a:bodyPr/>
                    <a:lstStyle/>
                    <a:p>
                      <a:endParaRPr lang="en-GB"/>
                    </a:p>
                  </a:txBody>
                  <a:tcPr/>
                </a:tc>
                <a:tc vMerge="1">
                  <a:txBody>
                    <a:bodyPr/>
                    <a:lstStyle/>
                    <a:p>
                      <a:endParaRPr lang="en-GB"/>
                    </a:p>
                  </a:txBody>
                  <a:tcPr/>
                </a:tc>
                <a:tc>
                  <a:txBody>
                    <a:bodyPr/>
                    <a:lstStyle/>
                    <a:p>
                      <a:r>
                        <a:rPr lang="en-GB" sz="800" dirty="0"/>
                        <a:t>How can</a:t>
                      </a:r>
                      <a:r>
                        <a:rPr lang="en-GB" sz="800" baseline="0" dirty="0"/>
                        <a:t> peer influence impact all areas of life?</a:t>
                      </a:r>
                      <a:endParaRPr lang="en-GB" sz="800" dirty="0"/>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buFont typeface="Arial" panose="020B0604020202020204" pitchFamily="34" charset="0"/>
                        <a:buChar char="•"/>
                      </a:pPr>
                      <a:r>
                        <a:rPr lang="en-GB" sz="800" dirty="0"/>
                        <a:t>How to</a:t>
                      </a:r>
                      <a:r>
                        <a:rPr lang="en-GB" sz="800" baseline="0" dirty="0"/>
                        <a:t> recognise situations where you are being influenced.</a:t>
                      </a:r>
                    </a:p>
                    <a:p>
                      <a:pPr marL="171450" indent="-171450">
                        <a:buFont typeface="Arial" panose="020B0604020202020204" pitchFamily="34" charset="0"/>
                        <a:buChar char="•"/>
                      </a:pPr>
                      <a:r>
                        <a:rPr lang="en-GB" sz="800" baseline="0" dirty="0"/>
                        <a:t>What factors lead to young people becoming involved in serious organised crime (including cybercrime)?</a:t>
                      </a:r>
                    </a:p>
                    <a:p>
                      <a:pPr marL="0" indent="0">
                        <a:buFont typeface="Arial" panose="020B0604020202020204" pitchFamily="34" charset="0"/>
                        <a:buNone/>
                      </a:pPr>
                      <a:endParaRPr lang="en-GB" sz="800" dirty="0"/>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00" dirty="0"/>
                        <a:t>Recognising</a:t>
                      </a:r>
                      <a:r>
                        <a:rPr lang="en-GB" sz="800" baseline="0" dirty="0"/>
                        <a:t> and dealing with peer influence. </a:t>
                      </a:r>
                      <a:endParaRPr lang="en-GB" sz="800" dirty="0"/>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r>
                        <a:rPr lang="en-GB" sz="800" dirty="0"/>
                        <a:t>Pee</a:t>
                      </a:r>
                      <a:r>
                        <a:rPr lang="en-GB" sz="800" baseline="0" dirty="0"/>
                        <a:t>r pressure and respect (Y7 PSHE curriculum and Relationships PD). </a:t>
                      </a:r>
                    </a:p>
                    <a:p>
                      <a:r>
                        <a:rPr lang="en-GB" sz="800" baseline="0" dirty="0"/>
                        <a:t>Peer pressure and county lines (Y9 Relationships PD). </a:t>
                      </a:r>
                      <a:endParaRPr lang="en-GB" sz="800" dirty="0"/>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effectLst/>
                          <a:latin typeface="+mn-lt"/>
                        </a:rPr>
                        <a:t>ICT curriculum: E-safety throughout.</a:t>
                      </a:r>
                    </a:p>
                    <a:p>
                      <a:endParaRPr lang="en-GB" sz="800" dirty="0"/>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28296307"/>
                  </a:ext>
                </a:extLst>
              </a:tr>
              <a:tr h="495300">
                <a:tc vMerge="1">
                  <a:txBody>
                    <a:bodyPr/>
                    <a:lstStyle/>
                    <a:p>
                      <a:endParaRPr lang="en-GB"/>
                    </a:p>
                  </a:txBody>
                  <a:tcPr/>
                </a:tc>
                <a:tc vMerge="1">
                  <a:txBody>
                    <a:bodyPr/>
                    <a:lstStyle/>
                    <a:p>
                      <a:endParaRPr lang="en-GB"/>
                    </a:p>
                  </a:txBody>
                  <a:tcPr/>
                </a:tc>
                <a:tc>
                  <a:txBody>
                    <a:bodyPr/>
                    <a:lstStyle/>
                    <a:p>
                      <a:r>
                        <a:rPr lang="en-GB" sz="800" dirty="0"/>
                        <a:t>Why</a:t>
                      </a:r>
                      <a:r>
                        <a:rPr lang="en-GB" sz="800" baseline="0" dirty="0"/>
                        <a:t> is consent so important?</a:t>
                      </a:r>
                    </a:p>
                    <a:p>
                      <a:r>
                        <a:rPr lang="en-GB" sz="800" baseline="0" dirty="0"/>
                        <a:t>When does it become rape and sexual abuse? </a:t>
                      </a:r>
                      <a:endParaRPr lang="en-GB" sz="800" dirty="0"/>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buFont typeface="Arial" panose="020B0604020202020204" pitchFamily="34" charset="0"/>
                        <a:buChar char="•"/>
                      </a:pPr>
                      <a:r>
                        <a:rPr lang="en-GB" sz="800" dirty="0"/>
                        <a:t>What is rape?</a:t>
                      </a:r>
                    </a:p>
                    <a:p>
                      <a:pPr marL="171450" indent="-171450">
                        <a:buFont typeface="Arial" panose="020B0604020202020204" pitchFamily="34" charset="0"/>
                        <a:buChar char="•"/>
                      </a:pPr>
                      <a:r>
                        <a:rPr lang="en-GB" sz="800" dirty="0"/>
                        <a:t>What</a:t>
                      </a:r>
                      <a:r>
                        <a:rPr lang="en-GB" sz="800" baseline="0" dirty="0"/>
                        <a:t> is sexual abuse? </a:t>
                      </a:r>
                      <a:endParaRPr lang="en-GB" sz="800" dirty="0"/>
                    </a:p>
                    <a:p>
                      <a:pPr marL="171450" indent="-171450">
                        <a:buFont typeface="Arial" panose="020B0604020202020204" pitchFamily="34" charset="0"/>
                        <a:buChar char="•"/>
                      </a:pPr>
                      <a:r>
                        <a:rPr lang="en-GB" sz="800" dirty="0"/>
                        <a:t>How</a:t>
                      </a:r>
                      <a:r>
                        <a:rPr lang="en-GB" sz="800" baseline="0" dirty="0"/>
                        <a:t> can we challenge attitudes towards sexual assault and victim blaming? </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00" dirty="0"/>
                        <a:t>Definitions</a:t>
                      </a:r>
                      <a:r>
                        <a:rPr lang="en-GB" sz="800" baseline="0" dirty="0"/>
                        <a:t> and signs of rape and abuse. </a:t>
                      </a:r>
                    </a:p>
                    <a:p>
                      <a:r>
                        <a:rPr lang="en-GB" sz="800" baseline="0" dirty="0"/>
                        <a:t>Challenging victim blaming.</a:t>
                      </a:r>
                      <a:endParaRPr lang="en-GB" sz="800" dirty="0"/>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effectLst/>
                          <a:latin typeface="+mn-lt"/>
                          <a:ea typeface="+mn-ea"/>
                          <a:cs typeface="+mn-cs"/>
                        </a:rPr>
                        <a:t>Rule</a:t>
                      </a:r>
                      <a:r>
                        <a:rPr lang="en-GB" sz="800" baseline="0" dirty="0">
                          <a:effectLst/>
                          <a:latin typeface="+mn-lt"/>
                          <a:ea typeface="+mn-ea"/>
                          <a:cs typeface="+mn-cs"/>
                        </a:rPr>
                        <a:t> of law: criminal justice system (Y8 British Values PD).</a:t>
                      </a:r>
                      <a:endParaRPr lang="en-GB" sz="800" dirty="0">
                        <a:effectLst/>
                        <a:latin typeface="+mn-lt"/>
                        <a:ea typeface="Calibri" panose="020F0502020204030204" pitchFamily="34" charset="0"/>
                        <a:cs typeface="Times New Roman" panose="02020603050405020304" pitchFamily="18" charset="0"/>
                      </a:endParaRPr>
                    </a:p>
                    <a:p>
                      <a:endParaRPr lang="en-GB" sz="800" dirty="0"/>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a:txBody>
                    <a:bodyPr/>
                    <a:lstStyle/>
                    <a:p>
                      <a:r>
                        <a:rPr lang="en-GB" sz="800" dirty="0"/>
                        <a:t>Sexual consent (Y12 and Y13 Relationships PD)</a:t>
                      </a:r>
                    </a:p>
                    <a:p>
                      <a:r>
                        <a:rPr lang="en-GB" sz="800" dirty="0"/>
                        <a:t>Sexual assault and abuse (Y13 Relationships</a:t>
                      </a:r>
                      <a:r>
                        <a:rPr lang="en-GB" sz="800" baseline="0" dirty="0"/>
                        <a:t> PD) </a:t>
                      </a:r>
                      <a:endParaRPr lang="en-GB" sz="800" dirty="0"/>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29363288"/>
                  </a:ext>
                </a:extLst>
              </a:tr>
              <a:tr h="619125">
                <a:tc vMerge="1">
                  <a:txBody>
                    <a:bodyPr/>
                    <a:lstStyle/>
                    <a:p>
                      <a:endParaRPr lang="en-GB"/>
                    </a:p>
                  </a:txBody>
                  <a:tcPr/>
                </a:tc>
                <a:tc vMerge="1">
                  <a:txBody>
                    <a:bodyPr/>
                    <a:lstStyle/>
                    <a:p>
                      <a:endParaRPr lang="en-GB"/>
                    </a:p>
                  </a:txBody>
                  <a:tcPr/>
                </a:tc>
                <a:tc>
                  <a:txBody>
                    <a:bodyPr/>
                    <a:lstStyle/>
                    <a:p>
                      <a:r>
                        <a:rPr lang="en-GB" sz="800" dirty="0"/>
                        <a:t>Bullying</a:t>
                      </a:r>
                      <a:r>
                        <a:rPr lang="en-GB" sz="800" baseline="0" dirty="0"/>
                        <a:t> and Body Shaming</a:t>
                      </a:r>
                      <a:endParaRPr lang="en-GB" sz="800" dirty="0"/>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buFont typeface="Arial" panose="020B0604020202020204" pitchFamily="34" charset="0"/>
                        <a:buChar char="•"/>
                      </a:pPr>
                      <a:r>
                        <a:rPr lang="en-GB" sz="800" dirty="0"/>
                        <a:t>How to respond to bullying.</a:t>
                      </a:r>
                    </a:p>
                    <a:p>
                      <a:pPr marL="171450" indent="-171450">
                        <a:buFont typeface="Arial" panose="020B0604020202020204" pitchFamily="34" charset="0"/>
                        <a:buChar char="•"/>
                      </a:pPr>
                      <a:r>
                        <a:rPr lang="en-GB" sz="800" dirty="0"/>
                        <a:t>How</a:t>
                      </a:r>
                      <a:r>
                        <a:rPr lang="en-GB" sz="800" baseline="0" dirty="0"/>
                        <a:t> to challenge discrimination.</a:t>
                      </a:r>
                    </a:p>
                    <a:p>
                      <a:pPr marL="171450" indent="-171450">
                        <a:buFont typeface="Arial" panose="020B0604020202020204" pitchFamily="34" charset="0"/>
                        <a:buChar char="•"/>
                      </a:pPr>
                      <a:r>
                        <a:rPr lang="en-GB" sz="800" baseline="0" dirty="0"/>
                        <a:t>What is body shaming and what are the negative consequences of it?</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00" dirty="0"/>
                        <a:t>Challenging discrimination. </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r>
                        <a:rPr lang="en-GB" sz="800" dirty="0"/>
                        <a:t>Eating</a:t>
                      </a:r>
                      <a:r>
                        <a:rPr lang="en-GB" sz="800" baseline="0" dirty="0"/>
                        <a:t> disorders (Y9 PSHE curriculum)</a:t>
                      </a:r>
                    </a:p>
                    <a:p>
                      <a:r>
                        <a:rPr lang="en-GB" sz="800" baseline="0" dirty="0"/>
                        <a:t>Respect and tolerance with bullying (Y7 British Values PD)</a:t>
                      </a:r>
                      <a:endParaRPr lang="en-GB" sz="800" dirty="0"/>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a:txBody>
                    <a:bodyPr/>
                    <a:lstStyle/>
                    <a:p>
                      <a:r>
                        <a:rPr lang="en-GB" sz="800" dirty="0"/>
                        <a:t>Bullying and harassment (Y12 Relationships</a:t>
                      </a:r>
                      <a:r>
                        <a:rPr lang="en-GB" sz="800" baseline="0" dirty="0"/>
                        <a:t> PD)</a:t>
                      </a:r>
                    </a:p>
                    <a:p>
                      <a:r>
                        <a:rPr lang="en-GB" sz="800" baseline="0" dirty="0"/>
                        <a:t>Challenging prejudice and discrimination (Y12 British Values PD)</a:t>
                      </a:r>
                      <a:endParaRPr lang="en-GB" sz="800" dirty="0"/>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916536059"/>
                  </a:ext>
                </a:extLst>
              </a:tr>
              <a:tr h="742950">
                <a:tc vMerge="1">
                  <a:txBody>
                    <a:bodyPr/>
                    <a:lstStyle/>
                    <a:p>
                      <a:endParaRPr lang="en-GB"/>
                    </a:p>
                  </a:txBody>
                  <a:tcPr/>
                </a:tc>
                <a:tc vMerge="1">
                  <a:txBody>
                    <a:bodyPr/>
                    <a:lstStyle/>
                    <a:p>
                      <a:endParaRPr lang="en-GB"/>
                    </a:p>
                  </a:txBody>
                  <a:tcPr/>
                </a:tc>
                <a:tc>
                  <a:txBody>
                    <a:bodyPr/>
                    <a:lstStyle/>
                    <a:p>
                      <a:r>
                        <a:rPr lang="en-GB" sz="800" dirty="0"/>
                        <a:t>What is the link between sexual relationships</a:t>
                      </a:r>
                      <a:r>
                        <a:rPr lang="en-GB" sz="800" baseline="0" dirty="0"/>
                        <a:t> and mental and physical health?</a:t>
                      </a:r>
                      <a:endParaRPr lang="en-GB" sz="800" dirty="0"/>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buFont typeface="Arial" panose="020B0604020202020204" pitchFamily="34" charset="0"/>
                        <a:buChar char="•"/>
                      </a:pPr>
                      <a:r>
                        <a:rPr lang="en-GB" sz="800" dirty="0"/>
                        <a:t>The</a:t>
                      </a:r>
                      <a:r>
                        <a:rPr lang="en-GB" sz="800" baseline="0" dirty="0"/>
                        <a:t> role of pleasure for all parties involved in sexual relationships. </a:t>
                      </a:r>
                    </a:p>
                    <a:p>
                      <a:pPr marL="171450" indent="-171450">
                        <a:buFont typeface="Arial" panose="020B0604020202020204" pitchFamily="34" charset="0"/>
                        <a:buChar char="•"/>
                      </a:pPr>
                      <a:r>
                        <a:rPr lang="en-GB" sz="800" baseline="0" dirty="0"/>
                        <a:t>STIs and unplanned pregnancies. </a:t>
                      </a:r>
                      <a:endParaRPr lang="en-GB" sz="800" dirty="0"/>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00" dirty="0"/>
                        <a:t>Importance of pleasure in sexual relationships.</a:t>
                      </a:r>
                      <a:r>
                        <a:rPr lang="en-GB" sz="800" baseline="0" dirty="0"/>
                        <a:t> </a:t>
                      </a:r>
                    </a:p>
                    <a:p>
                      <a:r>
                        <a:rPr lang="en-GB" sz="800" baseline="0" dirty="0"/>
                        <a:t>Link between sexual and physical health.</a:t>
                      </a:r>
                      <a:endParaRPr lang="en-GB" sz="800" dirty="0"/>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r>
                        <a:rPr lang="en-GB" sz="800" dirty="0"/>
                        <a:t>Sexual attraction and diversity (Y9 Relationships</a:t>
                      </a:r>
                      <a:r>
                        <a:rPr lang="en-GB" sz="800" baseline="0" dirty="0"/>
                        <a:t> PD)</a:t>
                      </a:r>
                    </a:p>
                    <a:p>
                      <a:r>
                        <a:rPr lang="en-GB" sz="800" baseline="0" dirty="0"/>
                        <a:t>Mutual respect in relationships (Y9 British Values PD)</a:t>
                      </a:r>
                    </a:p>
                    <a:p>
                      <a:r>
                        <a:rPr lang="en-GB" sz="800" baseline="0" dirty="0"/>
                        <a:t>Readiness for sexual relationships (Y10 Relationships PD)</a:t>
                      </a:r>
                      <a:endParaRPr lang="en-GB" sz="800" dirty="0"/>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a:txBody>
                    <a:bodyPr/>
                    <a:lstStyle/>
                    <a:p>
                      <a:r>
                        <a:rPr lang="en-GB" sz="800" dirty="0"/>
                        <a:t>Sexual health (Y12 and Y13 Relationships PD)</a:t>
                      </a:r>
                    </a:p>
                    <a:p>
                      <a:endParaRPr lang="en-GB" sz="800" dirty="0"/>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87196065"/>
                  </a:ext>
                </a:extLst>
              </a:tr>
              <a:tr h="1186553">
                <a:tc vMerge="1">
                  <a:txBody>
                    <a:bodyPr/>
                    <a:lstStyle/>
                    <a:p>
                      <a:endParaRPr lang="en-GB"/>
                    </a:p>
                  </a:txBody>
                  <a:tcPr/>
                </a:tc>
                <a:tc vMerge="1">
                  <a:txBody>
                    <a:bodyPr/>
                    <a:lstStyle/>
                    <a:p>
                      <a:endParaRPr lang="en-GB"/>
                    </a:p>
                  </a:txBody>
                  <a:tcPr/>
                </a:tc>
                <a:tc>
                  <a:txBody>
                    <a:bodyPr/>
                    <a:lstStyle/>
                    <a:p>
                      <a:pPr algn="l">
                        <a:lnSpc>
                          <a:spcPts val="1200"/>
                        </a:lnSpc>
                        <a:spcBef>
                          <a:spcPts val="400"/>
                        </a:spcBef>
                        <a:spcAft>
                          <a:spcPts val="300"/>
                        </a:spcAft>
                      </a:pPr>
                      <a:r>
                        <a:rPr lang="en-GB" sz="800" dirty="0">
                          <a:effectLst/>
                        </a:rPr>
                        <a:t>What are the different</a:t>
                      </a:r>
                      <a:r>
                        <a:rPr lang="en-GB" sz="800" baseline="0" dirty="0">
                          <a:effectLst/>
                        </a:rPr>
                        <a:t> relationship types?</a:t>
                      </a:r>
                    </a:p>
                    <a:p>
                      <a:pPr algn="l">
                        <a:lnSpc>
                          <a:spcPts val="1200"/>
                        </a:lnSpc>
                        <a:spcBef>
                          <a:spcPts val="400"/>
                        </a:spcBef>
                        <a:spcAft>
                          <a:spcPts val="300"/>
                        </a:spcAft>
                      </a:pPr>
                      <a:r>
                        <a:rPr lang="en-GB" sz="800" baseline="0" dirty="0">
                          <a:effectLst/>
                          <a:latin typeface="+mn-lt"/>
                          <a:ea typeface="Times New Roman" panose="02020603050405020304" pitchFamily="18" charset="0"/>
                          <a:cs typeface="Times New Roman" panose="02020603050405020304" pitchFamily="18" charset="0"/>
                        </a:rPr>
                        <a:t>What is sexuality? </a:t>
                      </a:r>
                      <a:endParaRPr lang="en-GB" sz="800" dirty="0">
                        <a:effectLst/>
                        <a:latin typeface="+mn-lt"/>
                        <a:ea typeface="Times New Roman" panose="02020603050405020304" pitchFamily="18"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lgn="l">
                        <a:lnSpc>
                          <a:spcPts val="1200"/>
                        </a:lnSpc>
                        <a:spcBef>
                          <a:spcPts val="400"/>
                        </a:spcBef>
                        <a:spcAft>
                          <a:spcPts val="300"/>
                        </a:spcAft>
                        <a:buFont typeface="Arial" panose="020B0604020202020204" pitchFamily="34" charset="0"/>
                        <a:buChar char="•"/>
                        <a:tabLst>
                          <a:tab pos="252095" algn="l"/>
                          <a:tab pos="457200" algn="l"/>
                        </a:tabLst>
                      </a:pPr>
                      <a:r>
                        <a:rPr lang="en-GB" sz="800" dirty="0">
                          <a:effectLst/>
                          <a:latin typeface="+mn-lt"/>
                          <a:ea typeface="+mn-ea"/>
                          <a:cs typeface="+mn-cs"/>
                        </a:rPr>
                        <a:t>What</a:t>
                      </a:r>
                      <a:r>
                        <a:rPr lang="en-GB" sz="800" baseline="0" dirty="0">
                          <a:effectLst/>
                          <a:latin typeface="+mn-lt"/>
                          <a:ea typeface="+mn-ea"/>
                          <a:cs typeface="+mn-cs"/>
                        </a:rPr>
                        <a:t> are the different types of relationship?</a:t>
                      </a:r>
                    </a:p>
                    <a:p>
                      <a:pPr marL="171450" indent="-171450" algn="l">
                        <a:lnSpc>
                          <a:spcPts val="1200"/>
                        </a:lnSpc>
                        <a:spcBef>
                          <a:spcPts val="400"/>
                        </a:spcBef>
                        <a:spcAft>
                          <a:spcPts val="300"/>
                        </a:spcAft>
                        <a:buFont typeface="Arial" panose="020B0604020202020204" pitchFamily="34" charset="0"/>
                        <a:buChar char="•"/>
                        <a:tabLst>
                          <a:tab pos="252095" algn="l"/>
                          <a:tab pos="457200" algn="l"/>
                        </a:tabLst>
                      </a:pPr>
                      <a:r>
                        <a:rPr lang="en-GB" sz="800" baseline="0" dirty="0">
                          <a:effectLst/>
                          <a:latin typeface="+mn-lt"/>
                          <a:ea typeface="+mn-ea"/>
                          <a:cs typeface="+mn-cs"/>
                        </a:rPr>
                        <a:t>How can we define sexuality? </a:t>
                      </a:r>
                    </a:p>
                    <a:p>
                      <a:pPr marL="171450" indent="-171450" algn="l">
                        <a:lnSpc>
                          <a:spcPts val="1200"/>
                        </a:lnSpc>
                        <a:spcBef>
                          <a:spcPts val="400"/>
                        </a:spcBef>
                        <a:spcAft>
                          <a:spcPts val="300"/>
                        </a:spcAft>
                        <a:buFont typeface="Arial" panose="020B0604020202020204" pitchFamily="34" charset="0"/>
                        <a:buChar char="•"/>
                        <a:tabLst>
                          <a:tab pos="252095" algn="l"/>
                          <a:tab pos="457200" algn="l"/>
                        </a:tabLst>
                      </a:pPr>
                      <a:r>
                        <a:rPr lang="en-GB" sz="800" baseline="0" dirty="0">
                          <a:effectLst/>
                          <a:latin typeface="+mn-lt"/>
                          <a:ea typeface="+mn-ea"/>
                          <a:cs typeface="+mn-cs"/>
                        </a:rPr>
                        <a:t>Legal rights, responsibilities and protections provided by the Equalities Act (2010).</a:t>
                      </a:r>
                    </a:p>
                    <a:p>
                      <a:pPr marL="171450" indent="-171450" algn="l">
                        <a:lnSpc>
                          <a:spcPts val="1200"/>
                        </a:lnSpc>
                        <a:spcBef>
                          <a:spcPts val="400"/>
                        </a:spcBef>
                        <a:spcAft>
                          <a:spcPts val="300"/>
                        </a:spcAft>
                        <a:buFont typeface="Arial" panose="020B0604020202020204" pitchFamily="34" charset="0"/>
                        <a:buChar char="•"/>
                        <a:tabLst>
                          <a:tab pos="252095" algn="l"/>
                          <a:tab pos="457200" algn="l"/>
                        </a:tabLst>
                      </a:pPr>
                      <a:r>
                        <a:rPr lang="en-GB" sz="800" baseline="0" dirty="0">
                          <a:effectLst/>
                          <a:latin typeface="+mn-lt"/>
                          <a:ea typeface="+mn-ea"/>
                          <a:cs typeface="+mn-cs"/>
                        </a:rPr>
                        <a:t>Diversity in romantic and sexual attraction and seeking support. </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en-GB" sz="800" dirty="0">
                          <a:effectLst/>
                          <a:latin typeface="+mn-lt"/>
                          <a:ea typeface="+mn-ea"/>
                          <a:cs typeface="+mn-cs"/>
                        </a:rPr>
                        <a:t>Types</a:t>
                      </a:r>
                      <a:r>
                        <a:rPr lang="en-GB" sz="800" baseline="0" dirty="0">
                          <a:effectLst/>
                          <a:latin typeface="+mn-lt"/>
                          <a:ea typeface="+mn-ea"/>
                          <a:cs typeface="+mn-cs"/>
                        </a:rPr>
                        <a:t> of relationship.</a:t>
                      </a:r>
                    </a:p>
                    <a:p>
                      <a:pPr algn="l">
                        <a:lnSpc>
                          <a:spcPct val="107000"/>
                        </a:lnSpc>
                        <a:spcAft>
                          <a:spcPts val="0"/>
                        </a:spcAft>
                      </a:pPr>
                      <a:r>
                        <a:rPr lang="en-GB" sz="800" baseline="0" dirty="0">
                          <a:effectLst/>
                          <a:latin typeface="+mn-lt"/>
                          <a:ea typeface="+mn-ea"/>
                          <a:cs typeface="+mn-cs"/>
                        </a:rPr>
                        <a:t>Different sexualities and legal rights. </a:t>
                      </a:r>
                    </a:p>
                    <a:p>
                      <a:pPr algn="l">
                        <a:lnSpc>
                          <a:spcPct val="107000"/>
                        </a:lnSpc>
                        <a:spcAft>
                          <a:spcPts val="0"/>
                        </a:spcAft>
                      </a:pPr>
                      <a:r>
                        <a:rPr lang="en-GB" sz="800" baseline="0" dirty="0">
                          <a:effectLst/>
                          <a:latin typeface="+mn-lt"/>
                          <a:ea typeface="+mn-ea"/>
                          <a:cs typeface="+mn-cs"/>
                        </a:rPr>
                        <a:t>Diversity in relationships.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800" dirty="0"/>
                        <a:t>Sexual attraction and diversity (Y9 Relationships</a:t>
                      </a:r>
                      <a:r>
                        <a:rPr lang="en-GB" sz="800" baseline="0" dirty="0"/>
                        <a:t> PD)</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800" baseline="0" dirty="0"/>
                        <a:t>Legal status of relationships (Y10 Relationships PD)</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800" baseline="0" dirty="0"/>
                        <a:t>Respect – LGBTQ+ rights and marriage (Y9 British Values PD)</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800" baseline="0" dirty="0"/>
                        <a:t>Types of relationships (Y8 PSHE curriculum and Relationships PD)</a:t>
                      </a:r>
                    </a:p>
                    <a:p>
                      <a:pPr algn="l">
                        <a:lnSpc>
                          <a:spcPct val="107000"/>
                        </a:lnSpc>
                        <a:spcAft>
                          <a:spcPts val="0"/>
                        </a:spcAft>
                      </a:pP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a:txBody>
                    <a:bodyPr/>
                    <a:lstStyle/>
                    <a:p>
                      <a:pPr algn="l">
                        <a:lnSpc>
                          <a:spcPct val="107000"/>
                        </a:lnSpc>
                        <a:spcAft>
                          <a:spcPts val="0"/>
                        </a:spcAft>
                      </a:pPr>
                      <a:r>
                        <a:rPr lang="en-GB" sz="800" dirty="0">
                          <a:effectLst/>
                        </a:rPr>
                        <a:t>Protected characteristics</a:t>
                      </a:r>
                      <a:r>
                        <a:rPr lang="en-GB" sz="800" baseline="0" dirty="0">
                          <a:effectLst/>
                        </a:rPr>
                        <a:t> and the Quality Act (Y12 British Values PD)</a:t>
                      </a:r>
                    </a:p>
                    <a:p>
                      <a:pPr algn="l">
                        <a:lnSpc>
                          <a:spcPct val="107000"/>
                        </a:lnSpc>
                        <a:spcAft>
                          <a:spcPts val="0"/>
                        </a:spcAft>
                      </a:pPr>
                      <a:r>
                        <a:rPr lang="en-GB" sz="800" baseline="0" dirty="0">
                          <a:effectLst/>
                          <a:latin typeface="Calibri" panose="020F0502020204030204" pitchFamily="34" charset="0"/>
                          <a:ea typeface="Calibri" panose="020F0502020204030204" pitchFamily="34" charset="0"/>
                          <a:cs typeface="Times New Roman" panose="02020603050405020304" pitchFamily="18" charset="0"/>
                        </a:rPr>
                        <a:t>Intimacy and different types of relationship (Y13 Relationships PD)</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2203320"/>
                  </a:ext>
                </a:extLst>
              </a:tr>
              <a:tr h="798751">
                <a:tc gridSpan="2">
                  <a:txBody>
                    <a:bodyPr/>
                    <a:lstStyle/>
                    <a:p>
                      <a:pPr algn="l">
                        <a:lnSpc>
                          <a:spcPct val="107000"/>
                        </a:lnSpc>
                        <a:spcAft>
                          <a:spcPts val="0"/>
                        </a:spcAft>
                      </a:pPr>
                      <a:r>
                        <a:rPr lang="en-GB" sz="700" dirty="0">
                          <a:effectLst/>
                        </a:rPr>
                        <a:t> </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a:txBody>
                    <a:bodyPr/>
                    <a:lstStyle/>
                    <a:p>
                      <a:endParaRPr lang="en-GB" sz="1200" dirty="0"/>
                    </a:p>
                  </a:txBody>
                  <a:tcPr marL="74295" marR="74295" marT="37148" marB="37148">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noFill/>
                  </a:tcPr>
                </a:tc>
                <a:tc gridSpan="3">
                  <a:txBody>
                    <a:bodyPr/>
                    <a:lstStyle/>
                    <a:p>
                      <a:pPr algn="l">
                        <a:lnSpc>
                          <a:spcPct val="107000"/>
                        </a:lnSpc>
                        <a:spcAft>
                          <a:spcPts val="0"/>
                        </a:spcAft>
                      </a:pPr>
                      <a:r>
                        <a:rPr lang="en-GB" sz="700" dirty="0">
                          <a:effectLst/>
                        </a:rPr>
                        <a:t>Cross Curricular Links:</a:t>
                      </a:r>
                    </a:p>
                    <a:p>
                      <a:pPr algn="l">
                        <a:lnSpc>
                          <a:spcPct val="107000"/>
                        </a:lnSpc>
                        <a:spcAft>
                          <a:spcPts val="0"/>
                        </a:spcAft>
                      </a:pPr>
                      <a:r>
                        <a:rPr lang="en-GB" sz="700" dirty="0">
                          <a:effectLst/>
                        </a:rPr>
                        <a:t>E.g. Similarities with other curriculum area</a:t>
                      </a:r>
                    </a:p>
                    <a:p>
                      <a:pPr algn="l">
                        <a:lnSpc>
                          <a:spcPct val="107000"/>
                        </a:lnSpc>
                        <a:spcAft>
                          <a:spcPts val="0"/>
                        </a:spcAft>
                      </a:pPr>
                      <a:r>
                        <a:rPr lang="en-GB" sz="700" dirty="0">
                          <a:effectLst/>
                        </a:rPr>
                        <a:t>British Values, </a:t>
                      </a:r>
                    </a:p>
                    <a:p>
                      <a:pPr algn="l">
                        <a:lnSpc>
                          <a:spcPct val="107000"/>
                        </a:lnSpc>
                        <a:spcAft>
                          <a:spcPts val="0"/>
                        </a:spcAft>
                      </a:pPr>
                      <a:r>
                        <a:rPr lang="en-GB" sz="700" dirty="0">
                          <a:effectLst/>
                        </a:rPr>
                        <a:t>RSE</a:t>
                      </a:r>
                    </a:p>
                    <a:p>
                      <a:pPr algn="l">
                        <a:lnSpc>
                          <a:spcPct val="107000"/>
                        </a:lnSpc>
                        <a:spcAft>
                          <a:spcPts val="0"/>
                        </a:spcAft>
                      </a:pPr>
                      <a:r>
                        <a:rPr lang="en-GB" sz="700" dirty="0">
                          <a:effectLst/>
                        </a:rPr>
                        <a:t>Careers</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tc gridSpan="2">
                  <a:txBody>
                    <a:bodyPr/>
                    <a:lstStyle/>
                    <a:p>
                      <a:pPr algn="l">
                        <a:lnSpc>
                          <a:spcPct val="107000"/>
                        </a:lnSpc>
                        <a:spcAft>
                          <a:spcPts val="0"/>
                        </a:spcAft>
                      </a:pPr>
                      <a:r>
                        <a:rPr lang="en-GB" sz="700" dirty="0">
                          <a:effectLst/>
                        </a:rPr>
                        <a:t>Barriers to Learning (SEND)</a:t>
                      </a:r>
                    </a:p>
                    <a:p>
                      <a:pPr algn="l">
                        <a:lnSpc>
                          <a:spcPct val="107000"/>
                        </a:lnSpc>
                        <a:spcAft>
                          <a:spcPts val="0"/>
                        </a:spcAft>
                      </a:pPr>
                      <a:r>
                        <a:rPr lang="en-GB" sz="700" dirty="0">
                          <a:effectLst/>
                        </a:rPr>
                        <a:t>Specific Physical Needs</a:t>
                      </a:r>
                    </a:p>
                    <a:p>
                      <a:pPr algn="l">
                        <a:lnSpc>
                          <a:spcPct val="107000"/>
                        </a:lnSpc>
                        <a:spcAft>
                          <a:spcPts val="0"/>
                        </a:spcAft>
                      </a:pPr>
                      <a:r>
                        <a:rPr lang="en-GB" sz="700" dirty="0">
                          <a:effectLst/>
                        </a:rPr>
                        <a:t>Misconceptions</a:t>
                      </a:r>
                    </a:p>
                    <a:p>
                      <a:pPr algn="l">
                        <a:lnSpc>
                          <a:spcPct val="107000"/>
                        </a:lnSpc>
                        <a:spcAft>
                          <a:spcPts val="0"/>
                        </a:spcAft>
                      </a:pPr>
                      <a:r>
                        <a:rPr lang="en-GB" sz="700" dirty="0">
                          <a:effectLst/>
                        </a:rPr>
                        <a:t>Processing </a:t>
                      </a:r>
                    </a:p>
                    <a:p>
                      <a:pPr algn="l">
                        <a:lnSpc>
                          <a:spcPct val="107000"/>
                        </a:lnSpc>
                        <a:spcAft>
                          <a:spcPts val="0"/>
                        </a:spcAft>
                      </a:pP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3446364534"/>
                  </a:ext>
                </a:extLst>
              </a:tr>
            </a:tbl>
          </a:graphicData>
        </a:graphic>
      </p:graphicFrame>
    </p:spTree>
    <p:extLst>
      <p:ext uri="{BB962C8B-B14F-4D97-AF65-F5344CB8AC3E}">
        <p14:creationId xmlns:p14="http://schemas.microsoft.com/office/powerpoint/2010/main" val="4046727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975807123"/>
              </p:ext>
            </p:extLst>
          </p:nvPr>
        </p:nvGraphicFramePr>
        <p:xfrm>
          <a:off x="122368" y="712864"/>
          <a:ext cx="9648288" cy="5450126"/>
        </p:xfrm>
        <a:graphic>
          <a:graphicData uri="http://schemas.openxmlformats.org/drawingml/2006/table">
            <a:tbl>
              <a:tblPr firstRow="1" firstCol="1" bandRow="1">
                <a:tableStyleId>{5C22544A-7EE6-4342-B048-85BDC9FD1C3A}</a:tableStyleId>
              </a:tblPr>
              <a:tblGrid>
                <a:gridCol w="568138">
                  <a:extLst>
                    <a:ext uri="{9D8B030D-6E8A-4147-A177-3AD203B41FA5}">
                      <a16:colId xmlns:a16="http://schemas.microsoft.com/office/drawing/2014/main" val="2585925256"/>
                    </a:ext>
                  </a:extLst>
                </a:gridCol>
                <a:gridCol w="716728">
                  <a:extLst>
                    <a:ext uri="{9D8B030D-6E8A-4147-A177-3AD203B41FA5}">
                      <a16:colId xmlns:a16="http://schemas.microsoft.com/office/drawing/2014/main" val="1131736179"/>
                    </a:ext>
                  </a:extLst>
                </a:gridCol>
                <a:gridCol w="1372273">
                  <a:extLst>
                    <a:ext uri="{9D8B030D-6E8A-4147-A177-3AD203B41FA5}">
                      <a16:colId xmlns:a16="http://schemas.microsoft.com/office/drawing/2014/main" val="1973637964"/>
                    </a:ext>
                  </a:extLst>
                </a:gridCol>
                <a:gridCol w="2916443">
                  <a:extLst>
                    <a:ext uri="{9D8B030D-6E8A-4147-A177-3AD203B41FA5}">
                      <a16:colId xmlns:a16="http://schemas.microsoft.com/office/drawing/2014/main" val="1168944811"/>
                    </a:ext>
                  </a:extLst>
                </a:gridCol>
                <a:gridCol w="979833">
                  <a:extLst>
                    <a:ext uri="{9D8B030D-6E8A-4147-A177-3AD203B41FA5}">
                      <a16:colId xmlns:a16="http://schemas.microsoft.com/office/drawing/2014/main" val="1910020597"/>
                    </a:ext>
                  </a:extLst>
                </a:gridCol>
                <a:gridCol w="1572347">
                  <a:extLst>
                    <a:ext uri="{9D8B030D-6E8A-4147-A177-3AD203B41FA5}">
                      <a16:colId xmlns:a16="http://schemas.microsoft.com/office/drawing/2014/main" val="1554690403"/>
                    </a:ext>
                  </a:extLst>
                </a:gridCol>
                <a:gridCol w="121604">
                  <a:extLst>
                    <a:ext uri="{9D8B030D-6E8A-4147-A177-3AD203B41FA5}">
                      <a16:colId xmlns:a16="http://schemas.microsoft.com/office/drawing/2014/main" val="1493985723"/>
                    </a:ext>
                  </a:extLst>
                </a:gridCol>
                <a:gridCol w="1400922">
                  <a:extLst>
                    <a:ext uri="{9D8B030D-6E8A-4147-A177-3AD203B41FA5}">
                      <a16:colId xmlns:a16="http://schemas.microsoft.com/office/drawing/2014/main" val="1509910300"/>
                    </a:ext>
                  </a:extLst>
                </a:gridCol>
              </a:tblGrid>
              <a:tr h="404495">
                <a:tc>
                  <a:txBody>
                    <a:bodyPr/>
                    <a:lstStyle/>
                    <a:p>
                      <a:pPr algn="l">
                        <a:lnSpc>
                          <a:spcPct val="107000"/>
                        </a:lnSpc>
                        <a:spcAft>
                          <a:spcPts val="0"/>
                        </a:spcAft>
                      </a:pPr>
                      <a:r>
                        <a:rPr lang="en-GB" sz="1000" i="1">
                          <a:solidFill>
                            <a:schemeClr val="accent4">
                              <a:lumMod val="75000"/>
                            </a:schemeClr>
                          </a:solidFill>
                          <a:effectLst/>
                        </a:rPr>
                        <a:t>Year Group</a:t>
                      </a:r>
                      <a:endParaRPr lang="en-GB" sz="1000" i="1">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en-GB" sz="1000" i="1" dirty="0">
                          <a:solidFill>
                            <a:schemeClr val="accent4">
                              <a:lumMod val="75000"/>
                            </a:schemeClr>
                          </a:solidFill>
                          <a:effectLst/>
                        </a:rPr>
                        <a:t>CONSTRUCT</a:t>
                      </a:r>
                      <a:endParaRPr lang="en-GB" sz="1000" i="1" dirty="0">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en-GB" sz="1000" i="1">
                          <a:solidFill>
                            <a:schemeClr val="accent4">
                              <a:lumMod val="75000"/>
                            </a:schemeClr>
                          </a:solidFill>
                          <a:effectLst/>
                        </a:rPr>
                        <a:t>COMPOSITE/ Enquiry</a:t>
                      </a:r>
                      <a:endParaRPr lang="en-GB" sz="1000" i="1">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en-GB" sz="1000" i="1">
                          <a:solidFill>
                            <a:schemeClr val="accent4">
                              <a:lumMod val="75000"/>
                            </a:schemeClr>
                          </a:solidFill>
                          <a:effectLst/>
                        </a:rPr>
                        <a:t>COMPONENT</a:t>
                      </a:r>
                      <a:endParaRPr lang="en-GB" sz="1000" i="1">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en-GB" sz="1000" i="1">
                          <a:solidFill>
                            <a:schemeClr val="accent4">
                              <a:lumMod val="75000"/>
                            </a:schemeClr>
                          </a:solidFill>
                          <a:effectLst/>
                        </a:rPr>
                        <a:t>Personal Knowledge</a:t>
                      </a:r>
                      <a:endParaRPr lang="en-GB" sz="1000" i="1">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gn="l">
                        <a:lnSpc>
                          <a:spcPct val="107000"/>
                        </a:lnSpc>
                        <a:spcAft>
                          <a:spcPts val="0"/>
                        </a:spcAft>
                      </a:pPr>
                      <a:r>
                        <a:rPr lang="en-GB" sz="1000" i="1">
                          <a:solidFill>
                            <a:schemeClr val="accent4">
                              <a:lumMod val="75000"/>
                            </a:schemeClr>
                          </a:solidFill>
                          <a:effectLst/>
                        </a:rPr>
                        <a:t>Prior Learning/Transitional Start points</a:t>
                      </a:r>
                      <a:endParaRPr lang="en-GB" sz="1000" i="1">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a:txBody>
                    <a:bodyPr/>
                    <a:lstStyle/>
                    <a:p>
                      <a:pPr algn="l">
                        <a:lnSpc>
                          <a:spcPct val="107000"/>
                        </a:lnSpc>
                        <a:spcAft>
                          <a:spcPts val="0"/>
                        </a:spcAft>
                      </a:pPr>
                      <a:r>
                        <a:rPr lang="en-GB" sz="1000" i="1" dirty="0">
                          <a:solidFill>
                            <a:schemeClr val="accent4">
                              <a:lumMod val="75000"/>
                            </a:schemeClr>
                          </a:solidFill>
                          <a:effectLst/>
                        </a:rPr>
                        <a:t>Future Learning</a:t>
                      </a:r>
                      <a:endParaRPr lang="en-GB" sz="1000" i="1" dirty="0">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68714497"/>
                  </a:ext>
                </a:extLst>
              </a:tr>
              <a:tr h="789075">
                <a:tc rowSpan="6">
                  <a:txBody>
                    <a:bodyPr/>
                    <a:lstStyle/>
                    <a:p>
                      <a:pPr marL="71755" marR="71755" algn="ctr">
                        <a:lnSpc>
                          <a:spcPct val="107000"/>
                        </a:lnSpc>
                        <a:spcAft>
                          <a:spcPts val="0"/>
                        </a:spcAft>
                      </a:pPr>
                      <a:r>
                        <a:rPr lang="en-GB" sz="1300" dirty="0">
                          <a:solidFill>
                            <a:schemeClr val="accent4">
                              <a:lumMod val="75000"/>
                            </a:schemeClr>
                          </a:solidFill>
                          <a:effectLst/>
                        </a:rPr>
                        <a:t>YEAR 12</a:t>
                      </a:r>
                      <a:endParaRPr lang="en-GB" sz="1300" dirty="0">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6">
                  <a:txBody>
                    <a:bodyPr/>
                    <a:lstStyle/>
                    <a:p>
                      <a:pPr marL="71755" marR="71755" algn="ctr">
                        <a:lnSpc>
                          <a:spcPct val="107000"/>
                        </a:lnSpc>
                        <a:spcAft>
                          <a:spcPts val="0"/>
                        </a:spcAft>
                      </a:pPr>
                      <a:r>
                        <a:rPr lang="en-GB" sz="1300" dirty="0">
                          <a:effectLst/>
                        </a:rPr>
                        <a:t>Relationships, Heath and Community</a:t>
                      </a:r>
                      <a:endParaRPr lang="en-GB" sz="1300" dirty="0">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vert="vert27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00" dirty="0"/>
                        <a:t>What are the signs of bullying and harassment?</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lvl="0" indent="-171450" algn="l" fontAlgn="base">
                        <a:lnSpc>
                          <a:spcPct val="107000"/>
                        </a:lnSpc>
                        <a:spcAft>
                          <a:spcPts val="0"/>
                        </a:spcAft>
                        <a:buFont typeface="Arial" panose="020B0604020202020204" pitchFamily="34" charset="0"/>
                        <a:buChar char="•"/>
                      </a:pPr>
                      <a:r>
                        <a:rPr lang="en-GB" sz="800" dirty="0">
                          <a:effectLst/>
                          <a:latin typeface="+mn-lt"/>
                          <a:ea typeface="Calibri" panose="020F0502020204030204" pitchFamily="34" charset="0"/>
                          <a:cs typeface="Times New Roman" panose="02020603050405020304" pitchFamily="18" charset="0"/>
                        </a:rPr>
                        <a:t>How to recognise, manage negative</a:t>
                      </a:r>
                      <a:r>
                        <a:rPr lang="en-GB" sz="800" baseline="0" dirty="0">
                          <a:effectLst/>
                          <a:latin typeface="+mn-lt"/>
                          <a:ea typeface="Calibri" panose="020F0502020204030204" pitchFamily="34" charset="0"/>
                          <a:cs typeface="Times New Roman" panose="02020603050405020304" pitchFamily="18" charset="0"/>
                        </a:rPr>
                        <a:t> influence, manipulation and persuasion in a variety of contexts (including online).</a:t>
                      </a:r>
                    </a:p>
                    <a:p>
                      <a:pPr marL="171450" lvl="0" indent="-171450" algn="l" fontAlgn="base">
                        <a:lnSpc>
                          <a:spcPct val="107000"/>
                        </a:lnSpc>
                        <a:spcAft>
                          <a:spcPts val="0"/>
                        </a:spcAft>
                        <a:buFont typeface="Arial" panose="020B0604020202020204" pitchFamily="34" charset="0"/>
                        <a:buChar char="•"/>
                      </a:pPr>
                      <a:r>
                        <a:rPr lang="en-GB" sz="800" dirty="0">
                          <a:effectLst/>
                          <a:latin typeface="+mn-lt"/>
                          <a:ea typeface="Calibri" panose="020F0502020204030204" pitchFamily="34" charset="0"/>
                          <a:cs typeface="Times New Roman" panose="02020603050405020304" pitchFamily="18" charset="0"/>
                        </a:rPr>
                        <a:t>What are strategies for recognising,</a:t>
                      </a:r>
                      <a:r>
                        <a:rPr lang="en-GB" sz="800" baseline="0" dirty="0">
                          <a:effectLst/>
                          <a:latin typeface="+mn-lt"/>
                          <a:ea typeface="Calibri" panose="020F0502020204030204" pitchFamily="34" charset="0"/>
                          <a:cs typeface="Times New Roman" panose="02020603050405020304" pitchFamily="18" charset="0"/>
                        </a:rPr>
                        <a:t> de-escalating and exiting aggressive social situations?</a:t>
                      </a:r>
                      <a:endParaRPr lang="en-GB" sz="800" dirty="0">
                        <a:effectLst/>
                        <a:latin typeface="+mn-lt"/>
                        <a:ea typeface="Calibri" panose="020F0502020204030204" pitchFamily="34" charset="0"/>
                        <a:cs typeface="Times New Roman" panose="02020603050405020304" pitchFamily="18" charset="0"/>
                      </a:endParaRPr>
                    </a:p>
                  </a:txBody>
                  <a:tcPr marL="92869" marR="928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00" dirty="0">
                          <a:latin typeface="+mn-lt"/>
                        </a:rPr>
                        <a:t>Strategies in </a:t>
                      </a:r>
                      <a:r>
                        <a:rPr lang="en-GB" sz="800" baseline="0" dirty="0">
                          <a:latin typeface="+mn-lt"/>
                        </a:rPr>
                        <a:t>aggressive social situations </a:t>
                      </a:r>
                      <a:endParaRPr lang="en-GB" sz="800" dirty="0">
                        <a:latin typeface="+mn-lt"/>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algn="l">
                        <a:lnSpc>
                          <a:spcPct val="107000"/>
                        </a:lnSpc>
                        <a:spcAft>
                          <a:spcPts val="0"/>
                        </a:spcAft>
                      </a:pPr>
                      <a:r>
                        <a:rPr lang="en-GB" sz="800" baseline="0" dirty="0"/>
                        <a:t>Respect and tolerance with bullying (Y7 British Values PD)</a:t>
                      </a:r>
                      <a:r>
                        <a:rPr lang="en-GB" sz="800" dirty="0">
                          <a:effectLst/>
                          <a:latin typeface="+mn-lt"/>
                          <a:ea typeface="Calibri" panose="020F0502020204030204" pitchFamily="34" charset="0"/>
                          <a:cs typeface="Times New Roman" panose="02020603050405020304" pitchFamily="18" charset="0"/>
                        </a:rPr>
                        <a:t> Bystander behaviour</a:t>
                      </a:r>
                      <a:r>
                        <a:rPr lang="en-GB" sz="800" baseline="0" dirty="0">
                          <a:effectLst/>
                          <a:latin typeface="+mn-lt"/>
                          <a:ea typeface="Calibri" panose="020F0502020204030204" pitchFamily="34" charset="0"/>
                          <a:cs typeface="Times New Roman" panose="02020603050405020304" pitchFamily="18" charset="0"/>
                        </a:rPr>
                        <a:t> (Y7 and Y8 PSHE curriculum and Relationships PD).</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800" baseline="0" dirty="0">
                          <a:effectLst/>
                          <a:latin typeface="+mn-lt"/>
                          <a:ea typeface="Calibri" panose="020F0502020204030204" pitchFamily="34" charset="0"/>
                          <a:cs typeface="Times New Roman" panose="02020603050405020304" pitchFamily="18" charset="0"/>
                        </a:rPr>
                        <a:t>Peer pressure and respect (Y7 PSHE curriculum and Relationships PD). </a:t>
                      </a:r>
                      <a:endParaRPr lang="en-GB" sz="800" dirty="0"/>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a:txBody>
                    <a:bodyPr/>
                    <a:lstStyle/>
                    <a:p>
                      <a:endParaRPr lang="en-GB" sz="800" dirty="0">
                        <a:latin typeface="+mn-lt"/>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41409461"/>
                  </a:ext>
                </a:extLst>
              </a:tr>
              <a:tr h="857084">
                <a:tc vMerge="1">
                  <a:txBody>
                    <a:bodyPr/>
                    <a:lstStyle/>
                    <a:p>
                      <a:endParaRPr lang="en-GB"/>
                    </a:p>
                  </a:txBody>
                  <a:tcPr/>
                </a:tc>
                <a:tc vMerge="1">
                  <a:txBody>
                    <a:bodyPr/>
                    <a:lstStyle/>
                    <a:p>
                      <a:endParaRPr lang="en-GB"/>
                    </a:p>
                  </a:txBody>
                  <a:tcPr/>
                </a:tc>
                <a:tc>
                  <a:txBody>
                    <a:bodyPr/>
                    <a:lstStyle/>
                    <a:p>
                      <a:r>
                        <a:rPr lang="en-GB" sz="800" dirty="0"/>
                        <a:t>Intimacy and different types of relationship</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lvl="0" indent="-171450">
                        <a:buFont typeface="Arial" panose="020B0604020202020204" pitchFamily="34" charset="0"/>
                        <a:buChar char="•"/>
                      </a:pPr>
                      <a:r>
                        <a:rPr lang="en-GB" sz="800" dirty="0">
                          <a:latin typeface="+mn-lt"/>
                        </a:rPr>
                        <a:t>What</a:t>
                      </a:r>
                      <a:r>
                        <a:rPr lang="en-GB" sz="800" baseline="0" dirty="0">
                          <a:latin typeface="+mn-lt"/>
                        </a:rPr>
                        <a:t> are strategies for making friends in new places?</a:t>
                      </a:r>
                    </a:p>
                    <a:p>
                      <a:pPr marL="171450" lvl="0" indent="-171450">
                        <a:buFont typeface="Arial" panose="020B0604020202020204" pitchFamily="34" charset="0"/>
                        <a:buChar char="•"/>
                      </a:pPr>
                      <a:r>
                        <a:rPr lang="en-GB" sz="800" baseline="0" dirty="0">
                          <a:latin typeface="+mn-lt"/>
                        </a:rPr>
                        <a:t>How to develop and maintain healthy, pleasurable relationships and explore different levels of emotional intimacy. </a:t>
                      </a:r>
                    </a:p>
                    <a:p>
                      <a:pPr marL="171450" lvl="0" indent="-171450">
                        <a:buFont typeface="Arial" panose="020B0604020202020204" pitchFamily="34" charset="0"/>
                        <a:buChar char="•"/>
                      </a:pPr>
                      <a:r>
                        <a:rPr lang="en-GB" sz="800" baseline="0" dirty="0">
                          <a:latin typeface="+mn-lt"/>
                        </a:rPr>
                        <a:t>What is the difference between ‘love’ and ‘lust’?</a:t>
                      </a:r>
                      <a:endParaRPr lang="en-GB" sz="800" dirty="0">
                        <a:latin typeface="+mn-lt"/>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00" dirty="0">
                          <a:latin typeface="+mn-lt"/>
                        </a:rPr>
                        <a:t>How</a:t>
                      </a:r>
                      <a:r>
                        <a:rPr lang="en-GB" sz="800" baseline="0" dirty="0">
                          <a:latin typeface="+mn-lt"/>
                        </a:rPr>
                        <a:t> to make friends and form relationships</a:t>
                      </a:r>
                      <a:endParaRPr lang="en-GB" sz="800" dirty="0">
                        <a:latin typeface="+mn-lt"/>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r>
                        <a:rPr lang="en-GB" sz="800" dirty="0">
                          <a:latin typeface="+mn-lt"/>
                        </a:rPr>
                        <a:t>Different relationship types</a:t>
                      </a:r>
                      <a:r>
                        <a:rPr lang="en-GB" sz="800" baseline="0" dirty="0">
                          <a:latin typeface="+mn-lt"/>
                        </a:rPr>
                        <a:t> (Y11 Relationships PD)</a:t>
                      </a:r>
                    </a:p>
                    <a:p>
                      <a:r>
                        <a:rPr lang="en-GB" sz="800" dirty="0">
                          <a:latin typeface="+mn-lt"/>
                        </a:rPr>
                        <a:t>Relationships</a:t>
                      </a:r>
                      <a:r>
                        <a:rPr lang="en-GB" sz="800" baseline="0" dirty="0">
                          <a:latin typeface="+mn-lt"/>
                        </a:rPr>
                        <a:t> and respect (Y7 Relationships PD and PSHE curriculum)</a:t>
                      </a:r>
                    </a:p>
                    <a:p>
                      <a:r>
                        <a:rPr lang="en-GB" sz="800" baseline="0" dirty="0">
                          <a:latin typeface="+mn-lt"/>
                        </a:rPr>
                        <a:t>Readiness for sexual relationships (Y10 Relationships PD)</a:t>
                      </a:r>
                      <a:endParaRPr lang="en-GB" sz="800" dirty="0">
                        <a:latin typeface="+mn-lt"/>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a:txBody>
                    <a:bodyPr/>
                    <a:lstStyle/>
                    <a:p>
                      <a:r>
                        <a:rPr lang="en-GB" sz="800" dirty="0">
                          <a:latin typeface="+mn-lt"/>
                        </a:rPr>
                        <a:t>Forming and maintaining relationships (Y13 Relationships PD)</a:t>
                      </a:r>
                    </a:p>
                    <a:p>
                      <a:endParaRPr lang="en-GB" sz="800" dirty="0">
                        <a:latin typeface="+mn-lt"/>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28296307"/>
                  </a:ext>
                </a:extLst>
              </a:tr>
              <a:tr h="866775">
                <a:tc vMerge="1">
                  <a:txBody>
                    <a:bodyPr/>
                    <a:lstStyle/>
                    <a:p>
                      <a:endParaRPr lang="en-GB"/>
                    </a:p>
                  </a:txBody>
                  <a:tcPr/>
                </a:tc>
                <a:tc vMerge="1">
                  <a:txBody>
                    <a:bodyPr/>
                    <a:lstStyle/>
                    <a:p>
                      <a:endParaRPr lang="en-GB"/>
                    </a:p>
                  </a:txBody>
                  <a:tcPr/>
                </a:tc>
                <a:tc>
                  <a:txBody>
                    <a:bodyPr/>
                    <a:lstStyle/>
                    <a:p>
                      <a:r>
                        <a:rPr lang="en-GB" sz="800" dirty="0"/>
                        <a:t>How can we take account of our personal safety?</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buFont typeface="Arial" panose="020B0604020202020204" pitchFamily="34" charset="0"/>
                        <a:buChar char="•"/>
                      </a:pPr>
                      <a:r>
                        <a:rPr lang="en-GB" sz="800" dirty="0">
                          <a:latin typeface="+mn-lt"/>
                        </a:rPr>
                        <a:t>How can we manage risk</a:t>
                      </a:r>
                      <a:r>
                        <a:rPr lang="en-GB" sz="800" baseline="0" dirty="0">
                          <a:latin typeface="+mn-lt"/>
                        </a:rPr>
                        <a:t> and personal safety in a range of contexts (including online)?</a:t>
                      </a:r>
                    </a:p>
                    <a:p>
                      <a:pPr marL="171450" indent="-171450">
                        <a:buFont typeface="Arial" panose="020B0604020202020204" pitchFamily="34" charset="0"/>
                        <a:buChar char="•"/>
                      </a:pPr>
                      <a:r>
                        <a:rPr lang="en-GB" sz="800" baseline="0" dirty="0">
                          <a:latin typeface="+mn-lt"/>
                        </a:rPr>
                        <a:t>Getting home safely. </a:t>
                      </a:r>
                    </a:p>
                    <a:p>
                      <a:pPr marL="171450" indent="-171450">
                        <a:buFont typeface="Arial" panose="020B0604020202020204" pitchFamily="34" charset="0"/>
                        <a:buChar char="•"/>
                      </a:pPr>
                      <a:r>
                        <a:rPr lang="en-GB" sz="800" baseline="0" dirty="0">
                          <a:latin typeface="+mn-lt"/>
                        </a:rPr>
                        <a:t>How to travel safely around the UK and abroad (including passports and visas).</a:t>
                      </a:r>
                    </a:p>
                    <a:p>
                      <a:pPr marL="171450" indent="-171450">
                        <a:buFont typeface="Arial" panose="020B0604020202020204" pitchFamily="34" charset="0"/>
                        <a:buChar char="•"/>
                      </a:pPr>
                      <a:r>
                        <a:rPr lang="en-GB" sz="800" baseline="0" dirty="0">
                          <a:latin typeface="+mn-lt"/>
                        </a:rPr>
                        <a:t>Performing first aid and summoning emergency services. </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00" dirty="0">
                          <a:latin typeface="+mn-lt"/>
                        </a:rPr>
                        <a:t>Personal safety when travelling</a:t>
                      </a:r>
                      <a:r>
                        <a:rPr lang="en-GB" sz="800" baseline="0" dirty="0">
                          <a:latin typeface="+mn-lt"/>
                        </a:rPr>
                        <a:t>, getting home and online</a:t>
                      </a:r>
                      <a:endParaRPr lang="en-GB" sz="800" dirty="0">
                        <a:latin typeface="+mn-lt"/>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r>
                        <a:rPr lang="en-GB" sz="800" dirty="0">
                          <a:latin typeface="+mn-lt"/>
                        </a:rPr>
                        <a:t>First aid and personal safety (Y11 Wellbeing PD, Y7 and Y8 PSHE curriculum and Wellbeing PD)</a:t>
                      </a:r>
                    </a:p>
                    <a:p>
                      <a:r>
                        <a:rPr lang="en-GB" sz="800" dirty="0">
                          <a:latin typeface="+mn-lt"/>
                        </a:rPr>
                        <a:t>Self-examination and screening (Y9 PSHE curriculum and Wellbeing PD)</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a:txBody>
                    <a:bodyPr/>
                    <a:lstStyle/>
                    <a:p>
                      <a:r>
                        <a:rPr lang="en-GB" sz="800" dirty="0">
                          <a:latin typeface="+mn-lt"/>
                        </a:rPr>
                        <a:t>Legal rights and responsibilities when travelling abroad (Y13 British Values PD)</a:t>
                      </a:r>
                    </a:p>
                    <a:p>
                      <a:r>
                        <a:rPr lang="en-GB" sz="800" dirty="0">
                          <a:latin typeface="+mn-lt"/>
                        </a:rPr>
                        <a:t>Personal safety sun safety (Y13 Wellbeing PD)</a:t>
                      </a:r>
                    </a:p>
                    <a:p>
                      <a:r>
                        <a:rPr lang="en-GB" sz="800" dirty="0">
                          <a:latin typeface="+mn-lt"/>
                        </a:rPr>
                        <a:t>Healthy lifestyles (Y13 Wellbeing PD)</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29363288"/>
                  </a:ext>
                </a:extLst>
              </a:tr>
              <a:tr h="619125">
                <a:tc vMerge="1">
                  <a:txBody>
                    <a:bodyPr/>
                    <a:lstStyle/>
                    <a:p>
                      <a:endParaRPr lang="en-GB"/>
                    </a:p>
                  </a:txBody>
                  <a:tcPr/>
                </a:tc>
                <a:tc vMerge="1">
                  <a:txBody>
                    <a:bodyPr/>
                    <a:lstStyle/>
                    <a:p>
                      <a:endParaRPr lang="en-GB"/>
                    </a:p>
                  </a:txBody>
                  <a:tcPr/>
                </a:tc>
                <a:tc>
                  <a:txBody>
                    <a:bodyPr/>
                    <a:lstStyle/>
                    <a:p>
                      <a:r>
                        <a:rPr lang="en-GB" sz="800" dirty="0"/>
                        <a:t>What is sexual consent? </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buFont typeface="Arial" panose="020B0604020202020204" pitchFamily="34" charset="0"/>
                        <a:buChar char="•"/>
                      </a:pPr>
                      <a:r>
                        <a:rPr lang="en-GB" sz="800" dirty="0">
                          <a:latin typeface="+mn-lt"/>
                        </a:rPr>
                        <a:t>What are the moral</a:t>
                      </a:r>
                      <a:r>
                        <a:rPr lang="en-GB" sz="800" baseline="0" dirty="0">
                          <a:latin typeface="+mn-lt"/>
                        </a:rPr>
                        <a:t> and legal responsibilities for seeking consent? </a:t>
                      </a:r>
                    </a:p>
                    <a:p>
                      <a:pPr marL="171450" indent="-171450">
                        <a:buFont typeface="Arial" panose="020B0604020202020204" pitchFamily="34" charset="0"/>
                        <a:buChar char="•"/>
                      </a:pPr>
                      <a:r>
                        <a:rPr lang="en-GB" sz="800" baseline="0" dirty="0">
                          <a:latin typeface="+mn-lt"/>
                        </a:rPr>
                        <a:t>What are the emotional, physical, social and legal consequences of failing to respect others’ right not to give or to withdraw consent? </a:t>
                      </a:r>
                      <a:endParaRPr lang="en-GB" sz="800" dirty="0">
                        <a:latin typeface="+mn-lt"/>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00" dirty="0">
                          <a:latin typeface="+mn-lt"/>
                        </a:rPr>
                        <a:t>Consent</a:t>
                      </a:r>
                      <a:r>
                        <a:rPr lang="en-GB" sz="800" baseline="0" dirty="0">
                          <a:latin typeface="+mn-lt"/>
                        </a:rPr>
                        <a:t>, morals and the law</a:t>
                      </a:r>
                      <a:endParaRPr lang="en-GB" sz="800" dirty="0">
                        <a:latin typeface="+mn-lt"/>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r>
                        <a:rPr lang="en-GB" sz="800" dirty="0">
                          <a:latin typeface="+mn-lt"/>
                        </a:rPr>
                        <a:t>Law and sexual consent (Y8 PSHE curriculum)</a:t>
                      </a:r>
                    </a:p>
                    <a:p>
                      <a:r>
                        <a:rPr lang="en-GB" sz="800" dirty="0">
                          <a:latin typeface="+mn-lt"/>
                        </a:rPr>
                        <a:t>Consent, rape and sexual abuse (Y11 Relationships PD)</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a:txBody>
                    <a:bodyPr/>
                    <a:lstStyle/>
                    <a:p>
                      <a:r>
                        <a:rPr lang="en-GB" sz="800" dirty="0">
                          <a:latin typeface="+mn-lt"/>
                        </a:rPr>
                        <a:t>Sexual assault and abuse (Y13 Relationships PD)</a:t>
                      </a:r>
                    </a:p>
                    <a:p>
                      <a:r>
                        <a:rPr lang="en-GB" sz="800" dirty="0">
                          <a:latin typeface="+mn-lt"/>
                        </a:rPr>
                        <a:t>Sexual consent and the law (Y13 Relationships PD)</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916536059"/>
                  </a:ext>
                </a:extLst>
              </a:tr>
              <a:tr h="619125">
                <a:tc vMerge="1">
                  <a:txBody>
                    <a:bodyPr/>
                    <a:lstStyle/>
                    <a:p>
                      <a:endParaRPr lang="en-GB"/>
                    </a:p>
                  </a:txBody>
                  <a:tcPr/>
                </a:tc>
                <a:tc vMerge="1">
                  <a:txBody>
                    <a:bodyPr/>
                    <a:lstStyle/>
                    <a:p>
                      <a:endParaRPr lang="en-GB"/>
                    </a:p>
                  </a:txBody>
                  <a:tcPr/>
                </a:tc>
                <a:tc>
                  <a:txBody>
                    <a:bodyPr/>
                    <a:lstStyle/>
                    <a:p>
                      <a:r>
                        <a:rPr lang="en-GB" sz="800" dirty="0"/>
                        <a:t>Unplanned pregnancies</a:t>
                      </a:r>
                      <a:r>
                        <a:rPr lang="en-GB" sz="800" baseline="0" dirty="0"/>
                        <a:t> and seeking support</a:t>
                      </a:r>
                      <a:endParaRPr lang="en-GB" sz="800" dirty="0"/>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buFont typeface="Arial" panose="020B0604020202020204" pitchFamily="34" charset="0"/>
                        <a:buChar char="•"/>
                      </a:pPr>
                      <a:r>
                        <a:rPr lang="en-GB" sz="800" dirty="0"/>
                        <a:t>What are the signs of pregnancy?</a:t>
                      </a:r>
                    </a:p>
                    <a:p>
                      <a:pPr marL="171450" indent="-171450">
                        <a:buFont typeface="Arial" panose="020B0604020202020204" pitchFamily="34" charset="0"/>
                        <a:buChar char="•"/>
                      </a:pPr>
                      <a:r>
                        <a:rPr lang="en-GB" sz="800" dirty="0"/>
                        <a:t>Where can you seek support for pregnancy or to help someone with pregnancy? </a:t>
                      </a:r>
                    </a:p>
                    <a:p>
                      <a:pPr marL="171450" indent="-171450">
                        <a:buFont typeface="Arial" panose="020B0604020202020204" pitchFamily="34" charset="0"/>
                        <a:buChar char="•"/>
                      </a:pPr>
                      <a:r>
                        <a:rPr lang="en-GB" sz="800" dirty="0"/>
                        <a:t>What are your options with an unplanned pregnancy? </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00" dirty="0">
                          <a:latin typeface="+mn-lt"/>
                        </a:rPr>
                        <a:t>Seeking support with pregnancy</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r>
                        <a:rPr lang="en-GB" sz="800" dirty="0">
                          <a:latin typeface="+mn-lt"/>
                        </a:rPr>
                        <a:t>Contraception and parenthood (Y7 PSHE curriculum)</a:t>
                      </a:r>
                    </a:p>
                    <a:p>
                      <a:r>
                        <a:rPr lang="en-GB" sz="800" dirty="0">
                          <a:latin typeface="+mn-lt"/>
                        </a:rPr>
                        <a:t>STIs (Y8 Relationships PD)</a:t>
                      </a:r>
                    </a:p>
                    <a:p>
                      <a:r>
                        <a:rPr lang="en-GB" sz="800" dirty="0">
                          <a:latin typeface="+mn-lt"/>
                        </a:rPr>
                        <a:t>Pregnancy and parenting (Y10 Wellbeing PD)</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a:txBody>
                    <a:bodyPr/>
                    <a:lstStyle/>
                    <a:p>
                      <a:r>
                        <a:rPr lang="en-GB" sz="800" dirty="0">
                          <a:latin typeface="+mn-lt"/>
                        </a:rPr>
                        <a:t>Pregnancy and parenthood (Y13 Relationships PD)</a:t>
                      </a:r>
                    </a:p>
                    <a:p>
                      <a:r>
                        <a:rPr lang="en-GB" sz="800" dirty="0">
                          <a:latin typeface="+mn-lt"/>
                        </a:rPr>
                        <a:t>Sexual health (Y13 Relationships PD)</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87196065"/>
                  </a:ext>
                </a:extLst>
              </a:tr>
              <a:tr h="495300">
                <a:tc vMerge="1">
                  <a:txBody>
                    <a:bodyPr/>
                    <a:lstStyle/>
                    <a:p>
                      <a:endParaRPr lang="en-GB"/>
                    </a:p>
                  </a:txBody>
                  <a:tcPr/>
                </a:tc>
                <a:tc vMerge="1">
                  <a:txBody>
                    <a:bodyPr/>
                    <a:lstStyle/>
                    <a:p>
                      <a:endParaRPr lang="en-GB"/>
                    </a:p>
                  </a:txBody>
                  <a:tcPr/>
                </a:tc>
                <a:tc>
                  <a:txBody>
                    <a:bodyPr/>
                    <a:lstStyle/>
                    <a:p>
                      <a:r>
                        <a:rPr lang="en-GB" sz="800" dirty="0"/>
                        <a:t>How can we manage and end relationships respectfully? </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buFont typeface="Arial" panose="020B0604020202020204" pitchFamily="34" charset="0"/>
                        <a:buChar char="•"/>
                      </a:pPr>
                      <a:r>
                        <a:rPr lang="en-GB" sz="800" dirty="0">
                          <a:latin typeface="+mn-lt"/>
                        </a:rPr>
                        <a:t>What</a:t>
                      </a:r>
                      <a:r>
                        <a:rPr lang="en-GB" sz="800" baseline="0" dirty="0">
                          <a:latin typeface="+mn-lt"/>
                        </a:rPr>
                        <a:t> are effective strategies for ending relationships respectfully (including online)?</a:t>
                      </a:r>
                      <a:endParaRPr lang="en-GB" sz="800" dirty="0">
                        <a:latin typeface="+mn-lt"/>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00" dirty="0">
                          <a:latin typeface="+mn-lt"/>
                        </a:rPr>
                        <a:t>Ending relationships</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r>
                        <a:rPr lang="en-GB" sz="800" dirty="0">
                          <a:latin typeface="+mn-lt"/>
                        </a:rPr>
                        <a:t>Managing relationships (Y8 PSHE curriculum)</a:t>
                      </a:r>
                    </a:p>
                    <a:p>
                      <a:r>
                        <a:rPr lang="en-GB" sz="800" dirty="0">
                          <a:latin typeface="+mn-lt"/>
                        </a:rPr>
                        <a:t>Dealing with rejection (Y8 PSHE curriculum) </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a:txBody>
                    <a:bodyPr/>
                    <a:lstStyle/>
                    <a:p>
                      <a:r>
                        <a:rPr lang="en-GB" sz="800" dirty="0">
                          <a:latin typeface="+mn-lt"/>
                        </a:rPr>
                        <a:t>Preparing for independence (Y13 Relationships PD)</a:t>
                      </a:r>
                    </a:p>
                    <a:p>
                      <a:r>
                        <a:rPr lang="en-GB" sz="800" dirty="0">
                          <a:latin typeface="+mn-lt"/>
                        </a:rPr>
                        <a:t>Managing stress and anxiety (Y13 Wellbeing PD)</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2203320"/>
                  </a:ext>
                </a:extLst>
              </a:tr>
              <a:tr h="799147">
                <a:tc gridSpan="2">
                  <a:txBody>
                    <a:bodyPr/>
                    <a:lstStyle/>
                    <a:p>
                      <a:pPr algn="l">
                        <a:lnSpc>
                          <a:spcPct val="107000"/>
                        </a:lnSpc>
                        <a:spcAft>
                          <a:spcPts val="0"/>
                        </a:spcAft>
                      </a:pPr>
                      <a:r>
                        <a:rPr lang="en-GB" sz="700">
                          <a:effectLst/>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a:txBody>
                    <a:bodyPr/>
                    <a:lstStyle/>
                    <a:p>
                      <a:endParaRPr lang="en-GB" sz="1200" dirty="0"/>
                    </a:p>
                  </a:txBody>
                  <a:tcPr marL="74295" marR="74295" marT="37148" marB="37148">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noFill/>
                  </a:tcPr>
                </a:tc>
                <a:tc gridSpan="3">
                  <a:txBody>
                    <a:bodyPr/>
                    <a:lstStyle/>
                    <a:p>
                      <a:pPr algn="l">
                        <a:lnSpc>
                          <a:spcPct val="107000"/>
                        </a:lnSpc>
                        <a:spcAft>
                          <a:spcPts val="0"/>
                        </a:spcAft>
                      </a:pPr>
                      <a:r>
                        <a:rPr lang="en-GB" sz="700">
                          <a:effectLst/>
                        </a:rPr>
                        <a:t>Cross Curricular Links:</a:t>
                      </a:r>
                    </a:p>
                    <a:p>
                      <a:pPr algn="l">
                        <a:lnSpc>
                          <a:spcPct val="107000"/>
                        </a:lnSpc>
                        <a:spcAft>
                          <a:spcPts val="0"/>
                        </a:spcAft>
                      </a:pPr>
                      <a:r>
                        <a:rPr lang="en-GB" sz="700">
                          <a:effectLst/>
                        </a:rPr>
                        <a:t>E.g. Similarities with other curriculum area</a:t>
                      </a:r>
                    </a:p>
                    <a:p>
                      <a:pPr algn="l">
                        <a:lnSpc>
                          <a:spcPct val="107000"/>
                        </a:lnSpc>
                        <a:spcAft>
                          <a:spcPts val="0"/>
                        </a:spcAft>
                      </a:pPr>
                      <a:r>
                        <a:rPr lang="en-GB" sz="700">
                          <a:effectLst/>
                        </a:rPr>
                        <a:t>British Values, </a:t>
                      </a:r>
                    </a:p>
                    <a:p>
                      <a:pPr algn="l">
                        <a:lnSpc>
                          <a:spcPct val="107000"/>
                        </a:lnSpc>
                        <a:spcAft>
                          <a:spcPts val="0"/>
                        </a:spcAft>
                      </a:pPr>
                      <a:r>
                        <a:rPr lang="en-GB" sz="700">
                          <a:effectLst/>
                        </a:rPr>
                        <a:t>RSE</a:t>
                      </a:r>
                    </a:p>
                    <a:p>
                      <a:pPr algn="l">
                        <a:lnSpc>
                          <a:spcPct val="107000"/>
                        </a:lnSpc>
                        <a:spcAft>
                          <a:spcPts val="0"/>
                        </a:spcAft>
                      </a:pPr>
                      <a:r>
                        <a:rPr lang="en-GB" sz="700">
                          <a:effectLst/>
                        </a:rPr>
                        <a:t>Careers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tc gridSpan="2">
                  <a:txBody>
                    <a:bodyPr/>
                    <a:lstStyle/>
                    <a:p>
                      <a:pPr algn="l">
                        <a:lnSpc>
                          <a:spcPct val="107000"/>
                        </a:lnSpc>
                        <a:spcAft>
                          <a:spcPts val="0"/>
                        </a:spcAft>
                      </a:pPr>
                      <a:r>
                        <a:rPr lang="en-GB" sz="700" dirty="0">
                          <a:effectLst/>
                        </a:rPr>
                        <a:t>Barriers to Learning (SEND)</a:t>
                      </a:r>
                    </a:p>
                    <a:p>
                      <a:pPr algn="l">
                        <a:lnSpc>
                          <a:spcPct val="107000"/>
                        </a:lnSpc>
                        <a:spcAft>
                          <a:spcPts val="0"/>
                        </a:spcAft>
                      </a:pPr>
                      <a:r>
                        <a:rPr lang="en-GB" sz="700" dirty="0">
                          <a:effectLst/>
                        </a:rPr>
                        <a:t>Specific Physical Needs</a:t>
                      </a:r>
                    </a:p>
                    <a:p>
                      <a:pPr algn="l">
                        <a:lnSpc>
                          <a:spcPct val="107000"/>
                        </a:lnSpc>
                        <a:spcAft>
                          <a:spcPts val="0"/>
                        </a:spcAft>
                      </a:pPr>
                      <a:r>
                        <a:rPr lang="en-GB" sz="700" dirty="0">
                          <a:effectLst/>
                        </a:rPr>
                        <a:t>Misconceptions</a:t>
                      </a:r>
                    </a:p>
                    <a:p>
                      <a:pPr algn="l">
                        <a:lnSpc>
                          <a:spcPct val="107000"/>
                        </a:lnSpc>
                        <a:spcAft>
                          <a:spcPts val="0"/>
                        </a:spcAft>
                      </a:pPr>
                      <a:r>
                        <a:rPr lang="en-GB" sz="700" dirty="0">
                          <a:effectLst/>
                        </a:rPr>
                        <a:t>Processing </a:t>
                      </a:r>
                    </a:p>
                    <a:p>
                      <a:pPr algn="l">
                        <a:lnSpc>
                          <a:spcPct val="107000"/>
                        </a:lnSpc>
                        <a:spcAft>
                          <a:spcPts val="0"/>
                        </a:spcAft>
                      </a:pPr>
                      <a:r>
                        <a:rPr lang="en-GB" sz="700" dirty="0">
                          <a:effectLst/>
                        </a:rPr>
                        <a:t> </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3446364534"/>
                  </a:ext>
                </a:extLst>
              </a:tr>
            </a:tbl>
          </a:graphicData>
        </a:graphic>
      </p:graphicFrame>
    </p:spTree>
    <p:extLst>
      <p:ext uri="{BB962C8B-B14F-4D97-AF65-F5344CB8AC3E}">
        <p14:creationId xmlns:p14="http://schemas.microsoft.com/office/powerpoint/2010/main" val="5986317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926631180"/>
              </p:ext>
            </p:extLst>
          </p:nvPr>
        </p:nvGraphicFramePr>
        <p:xfrm>
          <a:off x="122369" y="712864"/>
          <a:ext cx="9458231" cy="5803162"/>
        </p:xfrm>
        <a:graphic>
          <a:graphicData uri="http://schemas.openxmlformats.org/drawingml/2006/table">
            <a:tbl>
              <a:tblPr firstRow="1" firstCol="1" bandRow="1">
                <a:tableStyleId>{5C22544A-7EE6-4342-B048-85BDC9FD1C3A}</a:tableStyleId>
              </a:tblPr>
              <a:tblGrid>
                <a:gridCol w="568138">
                  <a:extLst>
                    <a:ext uri="{9D8B030D-6E8A-4147-A177-3AD203B41FA5}">
                      <a16:colId xmlns:a16="http://schemas.microsoft.com/office/drawing/2014/main" val="2585925256"/>
                    </a:ext>
                  </a:extLst>
                </a:gridCol>
                <a:gridCol w="690506">
                  <a:extLst>
                    <a:ext uri="{9D8B030D-6E8A-4147-A177-3AD203B41FA5}">
                      <a16:colId xmlns:a16="http://schemas.microsoft.com/office/drawing/2014/main" val="1131736179"/>
                    </a:ext>
                  </a:extLst>
                </a:gridCol>
                <a:gridCol w="1721896">
                  <a:extLst>
                    <a:ext uri="{9D8B030D-6E8A-4147-A177-3AD203B41FA5}">
                      <a16:colId xmlns:a16="http://schemas.microsoft.com/office/drawing/2014/main" val="1973637964"/>
                    </a:ext>
                  </a:extLst>
                </a:gridCol>
                <a:gridCol w="2617076">
                  <a:extLst>
                    <a:ext uri="{9D8B030D-6E8A-4147-A177-3AD203B41FA5}">
                      <a16:colId xmlns:a16="http://schemas.microsoft.com/office/drawing/2014/main" val="1168944811"/>
                    </a:ext>
                  </a:extLst>
                </a:gridCol>
                <a:gridCol w="994754">
                  <a:extLst>
                    <a:ext uri="{9D8B030D-6E8A-4147-A177-3AD203B41FA5}">
                      <a16:colId xmlns:a16="http://schemas.microsoft.com/office/drawing/2014/main" val="1910020597"/>
                    </a:ext>
                  </a:extLst>
                </a:gridCol>
                <a:gridCol w="1373326">
                  <a:extLst>
                    <a:ext uri="{9D8B030D-6E8A-4147-A177-3AD203B41FA5}">
                      <a16:colId xmlns:a16="http://schemas.microsoft.com/office/drawing/2014/main" val="1554690403"/>
                    </a:ext>
                  </a:extLst>
                </a:gridCol>
                <a:gridCol w="119209">
                  <a:extLst>
                    <a:ext uri="{9D8B030D-6E8A-4147-A177-3AD203B41FA5}">
                      <a16:colId xmlns:a16="http://schemas.microsoft.com/office/drawing/2014/main" val="1493985723"/>
                    </a:ext>
                  </a:extLst>
                </a:gridCol>
                <a:gridCol w="1373326">
                  <a:extLst>
                    <a:ext uri="{9D8B030D-6E8A-4147-A177-3AD203B41FA5}">
                      <a16:colId xmlns:a16="http://schemas.microsoft.com/office/drawing/2014/main" val="1509910300"/>
                    </a:ext>
                  </a:extLst>
                </a:gridCol>
              </a:tblGrid>
              <a:tr h="442241">
                <a:tc>
                  <a:txBody>
                    <a:bodyPr/>
                    <a:lstStyle/>
                    <a:p>
                      <a:pPr algn="l">
                        <a:lnSpc>
                          <a:spcPct val="107000"/>
                        </a:lnSpc>
                        <a:spcAft>
                          <a:spcPts val="0"/>
                        </a:spcAft>
                      </a:pPr>
                      <a:r>
                        <a:rPr lang="en-GB" sz="1000" i="1">
                          <a:solidFill>
                            <a:schemeClr val="accent4">
                              <a:lumMod val="75000"/>
                            </a:schemeClr>
                          </a:solidFill>
                          <a:effectLst/>
                        </a:rPr>
                        <a:t>Year Group</a:t>
                      </a:r>
                      <a:endParaRPr lang="en-GB" sz="1000" i="1">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en-GB" sz="1000" i="1" dirty="0">
                          <a:solidFill>
                            <a:schemeClr val="accent4">
                              <a:lumMod val="75000"/>
                            </a:schemeClr>
                          </a:solidFill>
                          <a:effectLst/>
                        </a:rPr>
                        <a:t>CONSTRUCT</a:t>
                      </a:r>
                      <a:endParaRPr lang="en-GB" sz="1000" i="1" dirty="0">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en-GB" sz="1000" i="1">
                          <a:solidFill>
                            <a:schemeClr val="accent4">
                              <a:lumMod val="75000"/>
                            </a:schemeClr>
                          </a:solidFill>
                          <a:effectLst/>
                        </a:rPr>
                        <a:t>COMPOSITE/ Enquiry</a:t>
                      </a:r>
                      <a:endParaRPr lang="en-GB" sz="1000" i="1">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en-GB" sz="1000" i="1">
                          <a:solidFill>
                            <a:schemeClr val="accent4">
                              <a:lumMod val="75000"/>
                            </a:schemeClr>
                          </a:solidFill>
                          <a:effectLst/>
                        </a:rPr>
                        <a:t>COMPONENT</a:t>
                      </a:r>
                      <a:endParaRPr lang="en-GB" sz="1000" i="1">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en-GB" sz="1000" i="1">
                          <a:solidFill>
                            <a:schemeClr val="accent4">
                              <a:lumMod val="75000"/>
                            </a:schemeClr>
                          </a:solidFill>
                          <a:effectLst/>
                        </a:rPr>
                        <a:t>Personal Knowledge</a:t>
                      </a:r>
                      <a:endParaRPr lang="en-GB" sz="1000" i="1">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gn="l">
                        <a:lnSpc>
                          <a:spcPct val="107000"/>
                        </a:lnSpc>
                        <a:spcAft>
                          <a:spcPts val="0"/>
                        </a:spcAft>
                      </a:pPr>
                      <a:r>
                        <a:rPr lang="en-GB" sz="1000" i="1">
                          <a:solidFill>
                            <a:schemeClr val="accent4">
                              <a:lumMod val="75000"/>
                            </a:schemeClr>
                          </a:solidFill>
                          <a:effectLst/>
                        </a:rPr>
                        <a:t>Prior Learning/Transitional Start points</a:t>
                      </a:r>
                      <a:endParaRPr lang="en-GB" sz="1000" i="1">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a:txBody>
                    <a:bodyPr/>
                    <a:lstStyle/>
                    <a:p>
                      <a:pPr algn="l">
                        <a:lnSpc>
                          <a:spcPct val="107000"/>
                        </a:lnSpc>
                        <a:spcAft>
                          <a:spcPts val="0"/>
                        </a:spcAft>
                      </a:pPr>
                      <a:r>
                        <a:rPr lang="en-GB" sz="1000" i="1" dirty="0">
                          <a:solidFill>
                            <a:schemeClr val="accent4">
                              <a:lumMod val="75000"/>
                            </a:schemeClr>
                          </a:solidFill>
                          <a:effectLst/>
                        </a:rPr>
                        <a:t>Future Learning</a:t>
                      </a:r>
                      <a:endParaRPr lang="en-GB" sz="1000" i="1" dirty="0">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68714497"/>
                  </a:ext>
                </a:extLst>
              </a:tr>
              <a:tr h="856550">
                <a:tc rowSpan="6">
                  <a:txBody>
                    <a:bodyPr/>
                    <a:lstStyle/>
                    <a:p>
                      <a:pPr marL="71755" marR="71755" algn="ctr">
                        <a:lnSpc>
                          <a:spcPct val="107000"/>
                        </a:lnSpc>
                        <a:spcAft>
                          <a:spcPts val="0"/>
                        </a:spcAft>
                      </a:pPr>
                      <a:r>
                        <a:rPr lang="en-GB" sz="1300" dirty="0">
                          <a:solidFill>
                            <a:schemeClr val="accent4">
                              <a:lumMod val="75000"/>
                            </a:schemeClr>
                          </a:solidFill>
                          <a:effectLst/>
                        </a:rPr>
                        <a:t>YEAR 13</a:t>
                      </a:r>
                      <a:endParaRPr lang="en-GB" sz="1300" dirty="0">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6">
                  <a:txBody>
                    <a:bodyPr/>
                    <a:lstStyle/>
                    <a:p>
                      <a:pPr marL="71755" marR="71755" algn="ctr">
                        <a:lnSpc>
                          <a:spcPct val="107000"/>
                        </a:lnSpc>
                        <a:spcAft>
                          <a:spcPts val="0"/>
                        </a:spcAft>
                      </a:pPr>
                      <a:r>
                        <a:rPr lang="en-GB" sz="1300" dirty="0">
                          <a:effectLst/>
                        </a:rPr>
                        <a:t>Relationships, Heath and Community</a:t>
                      </a:r>
                      <a:endParaRPr lang="en-GB" sz="1300" dirty="0">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vert="vert27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00" dirty="0"/>
                        <a:t>Sexual assault and abuse </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buFont typeface="Arial" panose="020B0604020202020204" pitchFamily="34" charset="0"/>
                        <a:buChar char="•"/>
                      </a:pPr>
                      <a:r>
                        <a:rPr lang="en-GB" sz="800" dirty="0"/>
                        <a:t>What are the signs of sexual assault and abuse?</a:t>
                      </a:r>
                    </a:p>
                    <a:p>
                      <a:pPr marL="171450" indent="-171450">
                        <a:buFont typeface="Arial" panose="020B0604020202020204" pitchFamily="34" charset="0"/>
                        <a:buChar char="•"/>
                      </a:pPr>
                      <a:r>
                        <a:rPr lang="en-GB" sz="800" dirty="0"/>
                        <a:t>What are the consequences of sexual assault and abuse? </a:t>
                      </a:r>
                      <a:endParaRPr lang="en-GB" sz="800" dirty="0">
                        <a:effectLst/>
                        <a:latin typeface="Calibri" panose="020F0502020204030204" pitchFamily="34" charset="0"/>
                        <a:cs typeface="Times New Roman" panose="02020603050405020304" pitchFamily="18" charset="0"/>
                      </a:endParaRPr>
                    </a:p>
                    <a:p>
                      <a:pPr marL="171450" indent="-171450">
                        <a:buFont typeface="Arial" panose="020B0604020202020204" pitchFamily="34" charset="0"/>
                        <a:buChar char="•"/>
                      </a:pPr>
                      <a:r>
                        <a:rPr lang="en-GB" sz="800" dirty="0">
                          <a:effectLst/>
                          <a:latin typeface="Calibri" panose="020F0502020204030204" pitchFamily="34" charset="0"/>
                          <a:cs typeface="Times New Roman" panose="02020603050405020304" pitchFamily="18" charset="0"/>
                        </a:rPr>
                        <a:t>How</a:t>
                      </a:r>
                      <a:r>
                        <a:rPr lang="en-GB" sz="800" baseline="0" dirty="0">
                          <a:effectLst/>
                          <a:latin typeface="Calibri" panose="020F0502020204030204" pitchFamily="34" charset="0"/>
                          <a:cs typeface="Times New Roman" panose="02020603050405020304" pitchFamily="18" charset="0"/>
                        </a:rPr>
                        <a:t> to seek help in the case of sexual abuse, exploitation, assault or rape and the process for reporting to the appropriate authorities.</a:t>
                      </a:r>
                      <a:endParaRPr lang="en-GB" sz="800" dirty="0"/>
                    </a:p>
                  </a:txBody>
                  <a:tcPr marL="92869" marR="928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00" dirty="0"/>
                        <a:t>Signs and support for sexual assault and abuse</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r>
                        <a:rPr lang="en-GB" sz="800" dirty="0">
                          <a:latin typeface="+mn-lt"/>
                        </a:rPr>
                        <a:t>Law and sexual consent (Y8 PSHE curriculum)</a:t>
                      </a:r>
                    </a:p>
                    <a:p>
                      <a:r>
                        <a:rPr lang="en-GB" sz="800" dirty="0">
                          <a:latin typeface="+mn-lt"/>
                        </a:rPr>
                        <a:t>Consent, rape and sexual abuse (Y11 Relationships PD)</a:t>
                      </a:r>
                    </a:p>
                    <a:p>
                      <a:endParaRPr lang="en-GB" sz="800" dirty="0"/>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a:txBody>
                    <a:bodyPr/>
                    <a:lstStyle/>
                    <a:p>
                      <a:endParaRPr lang="en-GB" sz="800"/>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41409461"/>
                  </a:ext>
                </a:extLst>
              </a:tr>
              <a:tr h="495300">
                <a:tc vMerge="1">
                  <a:txBody>
                    <a:bodyPr/>
                    <a:lstStyle/>
                    <a:p>
                      <a:endParaRPr lang="en-GB"/>
                    </a:p>
                  </a:txBody>
                  <a:tcPr/>
                </a:tc>
                <a:tc vMerge="1">
                  <a:txBody>
                    <a:bodyPr/>
                    <a:lstStyle/>
                    <a:p>
                      <a:endParaRPr lang="en-GB"/>
                    </a:p>
                  </a:txBody>
                  <a:tcPr/>
                </a:tc>
                <a:tc>
                  <a:txBody>
                    <a:bodyPr/>
                    <a:lstStyle/>
                    <a:p>
                      <a:r>
                        <a:rPr lang="en-GB" sz="800" dirty="0"/>
                        <a:t>What is the law on sexual consent?</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buFont typeface="Arial" panose="020B0604020202020204" pitchFamily="34" charset="0"/>
                        <a:buChar char="•"/>
                      </a:pPr>
                      <a:r>
                        <a:rPr lang="en-GB" sz="800" baseline="0" dirty="0">
                          <a:latin typeface="+mn-lt"/>
                        </a:rPr>
                        <a:t>What is the law on sexual consent?</a:t>
                      </a:r>
                    </a:p>
                    <a:p>
                      <a:pPr marL="171450" indent="-171450">
                        <a:buFont typeface="Arial" panose="020B0604020202020204" pitchFamily="34" charset="0"/>
                        <a:buChar char="•"/>
                      </a:pPr>
                      <a:r>
                        <a:rPr lang="en-GB" sz="800" baseline="0" dirty="0">
                          <a:latin typeface="+mn-lt"/>
                        </a:rPr>
                        <a:t>What are the legal consequences of failing to respect others’ right not to give or to withdraw consent? </a:t>
                      </a:r>
                      <a:endParaRPr lang="en-GB" sz="800" b="1" dirty="0"/>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00" dirty="0"/>
                        <a:t>The law on consent</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r>
                        <a:rPr lang="en-GB" sz="800" dirty="0"/>
                        <a:t>Sexual consent – (Y8-Y12 Relationships PD)</a:t>
                      </a:r>
                    </a:p>
                    <a:p>
                      <a:r>
                        <a:rPr lang="en-GB" sz="800" dirty="0"/>
                        <a:t>Safe relationships (Y8 Wellbeing PD)</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a:txBody>
                    <a:bodyPr/>
                    <a:lstStyle/>
                    <a:p>
                      <a:endParaRPr lang="en-GB" sz="800" dirty="0"/>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28296307"/>
                  </a:ext>
                </a:extLst>
              </a:tr>
              <a:tr h="1114425">
                <a:tc vMerge="1">
                  <a:txBody>
                    <a:bodyPr/>
                    <a:lstStyle/>
                    <a:p>
                      <a:endParaRPr lang="en-GB"/>
                    </a:p>
                  </a:txBody>
                  <a:tcPr/>
                </a:tc>
                <a:tc vMerge="1">
                  <a:txBody>
                    <a:bodyPr/>
                    <a:lstStyle/>
                    <a:p>
                      <a:endParaRPr lang="en-GB"/>
                    </a:p>
                  </a:txBody>
                  <a:tcPr/>
                </a:tc>
                <a:tc>
                  <a:txBody>
                    <a:bodyPr/>
                    <a:lstStyle/>
                    <a:p>
                      <a:r>
                        <a:rPr lang="en-GB" sz="800" dirty="0"/>
                        <a:t>How to form and maintain relationships moving into the adult world.</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buFont typeface="Arial" panose="020B0604020202020204" pitchFamily="34" charset="0"/>
                        <a:buChar char="•"/>
                      </a:pPr>
                      <a:r>
                        <a:rPr lang="en-GB" sz="800" dirty="0"/>
                        <a:t>Why are meaningful relationships</a:t>
                      </a:r>
                      <a:r>
                        <a:rPr lang="en-GB" sz="800" baseline="0" dirty="0"/>
                        <a:t> in the workplace (and boundaries around professional relationships) important? </a:t>
                      </a:r>
                    </a:p>
                    <a:p>
                      <a:pPr marL="171450" indent="-171450">
                        <a:buFont typeface="Arial" panose="020B0604020202020204" pitchFamily="34" charset="0"/>
                        <a:buChar char="•"/>
                      </a:pPr>
                      <a:r>
                        <a:rPr lang="en-GB" sz="800" baseline="0" dirty="0"/>
                        <a:t>How can we manage personal safety in new relationships, including online or when meeting someone for the first time whom you met online?</a:t>
                      </a:r>
                      <a:endParaRPr lang="en-GB" sz="800" dirty="0"/>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00" dirty="0"/>
                        <a:t>Forming relationships </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r>
                        <a:rPr lang="en-GB" sz="800" dirty="0"/>
                        <a:t>Social media and the world of work (Y12 Careers PD)</a:t>
                      </a:r>
                    </a:p>
                    <a:p>
                      <a:r>
                        <a:rPr lang="en-GB" sz="800" dirty="0"/>
                        <a:t>Friendships and boundaries (Y7 PSHE curriculum) </a:t>
                      </a:r>
                    </a:p>
                    <a:p>
                      <a:r>
                        <a:rPr lang="en-GB" sz="800" dirty="0"/>
                        <a:t>Healthy relationships (Y8 PSHE curriculum) </a:t>
                      </a:r>
                    </a:p>
                    <a:p>
                      <a:r>
                        <a:rPr lang="en-GB" sz="800" dirty="0"/>
                        <a:t>Intimacy and different types of relationships (Y12 Relationships PD)</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a:txBody>
                    <a:bodyPr/>
                    <a:lstStyle/>
                    <a:p>
                      <a:endParaRPr lang="en-GB" sz="800" dirty="0"/>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29363288"/>
                  </a:ext>
                </a:extLst>
              </a:tr>
              <a:tr h="495300">
                <a:tc vMerge="1">
                  <a:txBody>
                    <a:bodyPr/>
                    <a:lstStyle/>
                    <a:p>
                      <a:endParaRPr lang="en-GB"/>
                    </a:p>
                  </a:txBody>
                  <a:tcPr/>
                </a:tc>
                <a:tc vMerge="1">
                  <a:txBody>
                    <a:bodyPr/>
                    <a:lstStyle/>
                    <a:p>
                      <a:endParaRPr lang="en-GB"/>
                    </a:p>
                  </a:txBody>
                  <a:tcPr/>
                </a:tc>
                <a:tc>
                  <a:txBody>
                    <a:bodyPr/>
                    <a:lstStyle/>
                    <a:p>
                      <a:r>
                        <a:rPr lang="en-GB" sz="800" dirty="0"/>
                        <a:t>How can you prepare for independence in the adult world?</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buFont typeface="Arial" panose="020B0604020202020204" pitchFamily="34" charset="0"/>
                        <a:buChar char="•"/>
                      </a:pPr>
                      <a:r>
                        <a:rPr lang="en-GB" sz="800" dirty="0"/>
                        <a:t>Basic first aid. </a:t>
                      </a:r>
                    </a:p>
                    <a:p>
                      <a:pPr marL="171450" indent="-171450">
                        <a:buFont typeface="Arial" panose="020B0604020202020204" pitchFamily="34" charset="0"/>
                        <a:buChar char="•"/>
                      </a:pPr>
                      <a:r>
                        <a:rPr lang="en-GB" sz="800" dirty="0"/>
                        <a:t>What</a:t>
                      </a:r>
                      <a:r>
                        <a:rPr lang="en-GB" sz="800" baseline="0" dirty="0"/>
                        <a:t> are the symptoms of illnesses common in young adults (such as meningitis and </a:t>
                      </a:r>
                      <a:r>
                        <a:rPr lang="en-GB" sz="800" baseline="0" dirty="0" err="1"/>
                        <a:t>freshers’</a:t>
                      </a:r>
                      <a:r>
                        <a:rPr lang="en-GB" sz="800" baseline="0" dirty="0"/>
                        <a:t> flu)?</a:t>
                      </a:r>
                    </a:p>
                    <a:p>
                      <a:pPr marL="171450" indent="-171450">
                        <a:buFont typeface="Arial" panose="020B0604020202020204" pitchFamily="34" charset="0"/>
                        <a:buChar char="•"/>
                      </a:pPr>
                      <a:r>
                        <a:rPr lang="en-GB" sz="800" baseline="0" dirty="0"/>
                        <a:t>How to protect against common illnesses. </a:t>
                      </a:r>
                      <a:endParaRPr lang="en-GB" sz="800" dirty="0"/>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00" dirty="0"/>
                        <a:t>Personal safety and health</a:t>
                      </a:r>
                    </a:p>
                    <a:p>
                      <a:r>
                        <a:rPr lang="en-GB" sz="800" dirty="0"/>
                        <a:t>Independence </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r>
                        <a:rPr lang="en-GB" sz="800" dirty="0"/>
                        <a:t>Preparing for HE/FE (Y11 Careers PD)</a:t>
                      </a:r>
                    </a:p>
                    <a:p>
                      <a:r>
                        <a:rPr lang="en-GB" sz="800" dirty="0"/>
                        <a:t>UCAS/university life (Y12 Careers PD)</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a:txBody>
                    <a:bodyPr/>
                    <a:lstStyle/>
                    <a:p>
                      <a:endParaRPr lang="en-GB" sz="800" dirty="0"/>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916536059"/>
                  </a:ext>
                </a:extLst>
              </a:tr>
              <a:tr h="495300">
                <a:tc vMerge="1">
                  <a:txBody>
                    <a:bodyPr/>
                    <a:lstStyle/>
                    <a:p>
                      <a:endParaRPr lang="en-GB"/>
                    </a:p>
                  </a:txBody>
                  <a:tcPr/>
                </a:tc>
                <a:tc v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t>Hormonal</a:t>
                      </a:r>
                      <a:r>
                        <a:rPr lang="en-GB" sz="800" baseline="0" dirty="0"/>
                        <a:t> changes and the impact on individuals and relationships</a:t>
                      </a:r>
                      <a:endParaRPr lang="en-GB" sz="800" dirty="0"/>
                    </a:p>
                    <a:p>
                      <a:endParaRPr lang="en-GB" sz="800" dirty="0"/>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buFont typeface="Arial" panose="020B0604020202020204" pitchFamily="34" charset="0"/>
                        <a:buChar char="•"/>
                      </a:pPr>
                      <a:r>
                        <a:rPr lang="en-GB" sz="800" dirty="0"/>
                        <a:t>How do</a:t>
                      </a:r>
                      <a:r>
                        <a:rPr lang="en-GB" sz="800" baseline="0" dirty="0"/>
                        <a:t> hormones impact relationships?</a:t>
                      </a:r>
                    </a:p>
                    <a:p>
                      <a:pPr marL="171450" indent="-171450">
                        <a:buFont typeface="Arial" panose="020B0604020202020204" pitchFamily="34" charset="0"/>
                        <a:buChar char="•"/>
                      </a:pPr>
                      <a:r>
                        <a:rPr lang="en-GB" sz="800" baseline="0" dirty="0"/>
                        <a:t>Managing hormones.</a:t>
                      </a:r>
                    </a:p>
                    <a:p>
                      <a:pPr marL="171450" indent="-171450">
                        <a:buFont typeface="Arial" panose="020B0604020202020204" pitchFamily="34" charset="0"/>
                        <a:buChar char="•"/>
                      </a:pPr>
                      <a:r>
                        <a:rPr lang="en-GB" sz="800" baseline="0" dirty="0"/>
                        <a:t>What is the impact of some contraception types on hormones? </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00" dirty="0"/>
                        <a:t>The impact of hormones</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r>
                        <a:rPr lang="en-GB" sz="800" dirty="0"/>
                        <a:t>Puberty and managing changes (Y7 PSHE curriculum) </a:t>
                      </a:r>
                    </a:p>
                    <a:p>
                      <a:r>
                        <a:rPr lang="en-GB" sz="800" dirty="0"/>
                        <a:t>Managing emotions and conflict (Y7 PSHE curriculum)</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a:txBody>
                    <a:bodyPr/>
                    <a:lstStyle/>
                    <a:p>
                      <a:endParaRPr lang="en-GB" sz="800"/>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87196065"/>
                  </a:ext>
                </a:extLst>
              </a:tr>
              <a:tr h="990600">
                <a:tc vMerge="1">
                  <a:txBody>
                    <a:bodyPr/>
                    <a:lstStyle/>
                    <a:p>
                      <a:endParaRPr lang="en-GB"/>
                    </a:p>
                  </a:txBody>
                  <a:tcPr/>
                </a:tc>
                <a:tc vMerge="1">
                  <a:txBody>
                    <a:bodyPr/>
                    <a:lstStyle/>
                    <a:p>
                      <a:endParaRPr lang="en-GB"/>
                    </a:p>
                  </a:txBody>
                  <a:tcPr/>
                </a:tc>
                <a:tc>
                  <a:txBody>
                    <a:bodyPr/>
                    <a:lstStyle/>
                    <a:p>
                      <a:r>
                        <a:rPr lang="en-GB" sz="800" dirty="0"/>
                        <a:t>Pregnancy and parenthood </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buFont typeface="Arial" panose="020B0604020202020204" pitchFamily="34" charset="0"/>
                        <a:buChar char="•"/>
                      </a:pPr>
                      <a:r>
                        <a:rPr lang="en-GB" sz="800" dirty="0"/>
                        <a:t>What are the implications of</a:t>
                      </a:r>
                      <a:r>
                        <a:rPr lang="en-GB" sz="800" baseline="0" dirty="0"/>
                        <a:t> unintended pregnancy?</a:t>
                      </a:r>
                    </a:p>
                    <a:p>
                      <a:pPr marL="171450" indent="-171450">
                        <a:buFont typeface="Arial" panose="020B0604020202020204" pitchFamily="34" charset="0"/>
                        <a:buChar char="•"/>
                      </a:pPr>
                      <a:r>
                        <a:rPr lang="en-GB" sz="800" baseline="0" dirty="0"/>
                        <a:t>What are the pathways available for an unintended pregnancy? </a:t>
                      </a:r>
                    </a:p>
                    <a:p>
                      <a:pPr marL="171450" indent="-171450">
                        <a:buFont typeface="Arial" panose="020B0604020202020204" pitchFamily="34" charset="0"/>
                        <a:buChar char="•"/>
                      </a:pPr>
                      <a:r>
                        <a:rPr lang="en-GB" sz="800" baseline="0" dirty="0"/>
                        <a:t>What are the advantages and disadvantages of delaying conception?</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00" dirty="0"/>
                        <a:t>Support for unintended pregnancies </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r>
                        <a:rPr lang="en-GB" sz="800" dirty="0">
                          <a:latin typeface="+mn-lt"/>
                        </a:rPr>
                        <a:t>Contraception and parenthood (Y7 PSHE curriculum)</a:t>
                      </a:r>
                    </a:p>
                    <a:p>
                      <a:r>
                        <a:rPr lang="en-GB" sz="800" dirty="0">
                          <a:latin typeface="+mn-lt"/>
                        </a:rPr>
                        <a:t>STIs (Y8 Relationships PD)</a:t>
                      </a:r>
                    </a:p>
                    <a:p>
                      <a:r>
                        <a:rPr lang="en-GB" sz="800" dirty="0">
                          <a:latin typeface="+mn-lt"/>
                        </a:rPr>
                        <a:t>Pregnancy and parenting (Y10 Wellbeing PD)</a:t>
                      </a:r>
                    </a:p>
                    <a:p>
                      <a:r>
                        <a:rPr lang="en-GB" sz="800" dirty="0"/>
                        <a:t>Unplanned pregnancies and seeking support (Y12 Relationships PD)</a:t>
                      </a: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a:txBody>
                    <a:bodyPr/>
                    <a:lstStyle/>
                    <a:p>
                      <a:endParaRPr lang="en-GB" sz="800" dirty="0"/>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2203320"/>
                  </a:ext>
                </a:extLst>
              </a:tr>
              <a:tr h="873722">
                <a:tc gridSpan="2">
                  <a:txBody>
                    <a:bodyPr/>
                    <a:lstStyle/>
                    <a:p>
                      <a:pPr algn="l">
                        <a:lnSpc>
                          <a:spcPct val="107000"/>
                        </a:lnSpc>
                        <a:spcAft>
                          <a:spcPts val="0"/>
                        </a:spcAft>
                      </a:pPr>
                      <a:r>
                        <a:rPr lang="en-GB" sz="700">
                          <a:effectLst/>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a:txBody>
                    <a:bodyPr/>
                    <a:lstStyle/>
                    <a:p>
                      <a:endParaRPr lang="en-GB" sz="1200" dirty="0"/>
                    </a:p>
                  </a:txBody>
                  <a:tcPr marL="74295" marR="74295" marT="37148" marB="37148">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noFill/>
                  </a:tcPr>
                </a:tc>
                <a:tc gridSpan="3">
                  <a:txBody>
                    <a:bodyPr/>
                    <a:lstStyle/>
                    <a:p>
                      <a:pPr algn="l">
                        <a:lnSpc>
                          <a:spcPct val="107000"/>
                        </a:lnSpc>
                        <a:spcAft>
                          <a:spcPts val="0"/>
                        </a:spcAft>
                      </a:pPr>
                      <a:r>
                        <a:rPr lang="en-GB" sz="700">
                          <a:effectLst/>
                        </a:rPr>
                        <a:t>Cross Curricular Links:</a:t>
                      </a:r>
                    </a:p>
                    <a:p>
                      <a:pPr algn="l">
                        <a:lnSpc>
                          <a:spcPct val="107000"/>
                        </a:lnSpc>
                        <a:spcAft>
                          <a:spcPts val="0"/>
                        </a:spcAft>
                      </a:pPr>
                      <a:r>
                        <a:rPr lang="en-GB" sz="700">
                          <a:effectLst/>
                        </a:rPr>
                        <a:t>E.g. Similarities with other curriculum area</a:t>
                      </a:r>
                    </a:p>
                    <a:p>
                      <a:pPr algn="l">
                        <a:lnSpc>
                          <a:spcPct val="107000"/>
                        </a:lnSpc>
                        <a:spcAft>
                          <a:spcPts val="0"/>
                        </a:spcAft>
                      </a:pPr>
                      <a:r>
                        <a:rPr lang="en-GB" sz="700">
                          <a:effectLst/>
                        </a:rPr>
                        <a:t>British Values, </a:t>
                      </a:r>
                    </a:p>
                    <a:p>
                      <a:pPr algn="l">
                        <a:lnSpc>
                          <a:spcPct val="107000"/>
                        </a:lnSpc>
                        <a:spcAft>
                          <a:spcPts val="0"/>
                        </a:spcAft>
                      </a:pPr>
                      <a:r>
                        <a:rPr lang="en-GB" sz="700">
                          <a:effectLst/>
                        </a:rPr>
                        <a:t>RSE</a:t>
                      </a:r>
                    </a:p>
                    <a:p>
                      <a:pPr algn="l">
                        <a:lnSpc>
                          <a:spcPct val="107000"/>
                        </a:lnSpc>
                        <a:spcAft>
                          <a:spcPts val="0"/>
                        </a:spcAft>
                      </a:pPr>
                      <a:r>
                        <a:rPr lang="en-GB" sz="700">
                          <a:effectLst/>
                        </a:rPr>
                        <a:t>Careers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tc gridSpan="2">
                  <a:txBody>
                    <a:bodyPr/>
                    <a:lstStyle/>
                    <a:p>
                      <a:pPr algn="l">
                        <a:lnSpc>
                          <a:spcPct val="107000"/>
                        </a:lnSpc>
                        <a:spcAft>
                          <a:spcPts val="0"/>
                        </a:spcAft>
                      </a:pPr>
                      <a:r>
                        <a:rPr lang="en-GB" sz="700" dirty="0">
                          <a:effectLst/>
                        </a:rPr>
                        <a:t>Barriers to Learning (SEND)</a:t>
                      </a:r>
                    </a:p>
                    <a:p>
                      <a:pPr algn="l">
                        <a:lnSpc>
                          <a:spcPct val="107000"/>
                        </a:lnSpc>
                        <a:spcAft>
                          <a:spcPts val="0"/>
                        </a:spcAft>
                      </a:pPr>
                      <a:r>
                        <a:rPr lang="en-GB" sz="700" dirty="0">
                          <a:effectLst/>
                        </a:rPr>
                        <a:t>Specific Physical Needs</a:t>
                      </a:r>
                    </a:p>
                    <a:p>
                      <a:pPr algn="l">
                        <a:lnSpc>
                          <a:spcPct val="107000"/>
                        </a:lnSpc>
                        <a:spcAft>
                          <a:spcPts val="0"/>
                        </a:spcAft>
                      </a:pPr>
                      <a:r>
                        <a:rPr lang="en-GB" sz="700" dirty="0">
                          <a:effectLst/>
                        </a:rPr>
                        <a:t>Misconceptions</a:t>
                      </a:r>
                    </a:p>
                    <a:p>
                      <a:pPr algn="l">
                        <a:lnSpc>
                          <a:spcPct val="107000"/>
                        </a:lnSpc>
                        <a:spcAft>
                          <a:spcPts val="0"/>
                        </a:spcAft>
                      </a:pPr>
                      <a:r>
                        <a:rPr lang="en-GB" sz="700" dirty="0">
                          <a:effectLst/>
                        </a:rPr>
                        <a:t>Processing </a:t>
                      </a:r>
                    </a:p>
                    <a:p>
                      <a:pPr algn="l">
                        <a:lnSpc>
                          <a:spcPct val="107000"/>
                        </a:lnSpc>
                        <a:spcAft>
                          <a:spcPts val="0"/>
                        </a:spcAft>
                      </a:pPr>
                      <a:r>
                        <a:rPr lang="en-GB" sz="700" dirty="0">
                          <a:effectLst/>
                        </a:rPr>
                        <a:t> </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4307" marR="3430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3446364534"/>
                  </a:ext>
                </a:extLst>
              </a:tr>
            </a:tbl>
          </a:graphicData>
        </a:graphic>
      </p:graphicFrame>
    </p:spTree>
    <p:extLst>
      <p:ext uri="{BB962C8B-B14F-4D97-AF65-F5344CB8AC3E}">
        <p14:creationId xmlns:p14="http://schemas.microsoft.com/office/powerpoint/2010/main" val="28947185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332</TotalTime>
  <Words>3962</Words>
  <Application>Microsoft Office PowerPoint</Application>
  <PresentationFormat>A4 Paper (210x297 mm)</PresentationFormat>
  <Paragraphs>567</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Calibri Light</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Miss M Ramm</dc:creator>
  <cp:lastModifiedBy>Miss M Ramm</cp:lastModifiedBy>
  <cp:revision>58</cp:revision>
  <dcterms:created xsi:type="dcterms:W3CDTF">2022-12-02T11:18:07Z</dcterms:created>
  <dcterms:modified xsi:type="dcterms:W3CDTF">2024-07-15T17:12:11Z</dcterms:modified>
</cp:coreProperties>
</file>