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72" r:id="rId1"/>
  </p:sldMasterIdLst>
  <p:sldIdLst>
    <p:sldId id="271" r:id="rId2"/>
    <p:sldId id="275" r:id="rId3"/>
    <p:sldId id="273" r:id="rId4"/>
    <p:sldId id="278" r:id="rId5"/>
    <p:sldId id="264" r:id="rId6"/>
    <p:sldId id="261" r:id="rId7"/>
    <p:sldId id="262" r:id="rId8"/>
    <p:sldId id="269" r:id="rId9"/>
    <p:sldId id="268" r:id="rId10"/>
    <p:sldId id="265" r:id="rId11"/>
    <p:sldId id="276" r:id="rId12"/>
    <p:sldId id="279" r:id="rId13"/>
    <p:sldId id="280" r:id="rId14"/>
    <p:sldId id="266" r:id="rId15"/>
    <p:sldId id="270" r:id="rId16"/>
    <p:sldId id="267" r:id="rId17"/>
    <p:sldId id="272" r:id="rId18"/>
    <p:sldId id="274"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7" d="100"/>
          <a:sy n="67" d="100"/>
        </p:scale>
        <p:origin x="23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A1258A8C-1833-4CC0-973A-19913A642D3C}" type="datetimeFigureOut">
              <a:rPr lang="en-GB" smtClean="0"/>
              <a:t>13/05/2020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6A5741-3122-4B0B-B4DF-4FE97F48235D}"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15331749"/>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1258A8C-1833-4CC0-973A-19913A642D3C}" type="datetimeFigureOut">
              <a:rPr lang="en-GB" smtClean="0"/>
              <a:t>13/05/2020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6A5741-3122-4B0B-B4DF-4FE97F48235D}" type="slidenum">
              <a:rPr lang="en-GB" smtClean="0"/>
              <a:t>‹#›</a:t>
            </a:fld>
            <a:endParaRPr lang="en-GB"/>
          </a:p>
        </p:txBody>
      </p:sp>
    </p:spTree>
    <p:extLst>
      <p:ext uri="{BB962C8B-B14F-4D97-AF65-F5344CB8AC3E}">
        <p14:creationId xmlns:p14="http://schemas.microsoft.com/office/powerpoint/2010/main" val="4846035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1258A8C-1833-4CC0-973A-19913A642D3C}" type="datetimeFigureOut">
              <a:rPr lang="en-GB" smtClean="0"/>
              <a:t>13/05/2020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6A5741-3122-4B0B-B4DF-4FE97F48235D}"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335256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1258A8C-1833-4CC0-973A-19913A642D3C}" type="datetimeFigureOut">
              <a:rPr lang="en-GB" smtClean="0"/>
              <a:t>13/05/2020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E6A5741-3122-4B0B-B4DF-4FE97F48235D}" type="slidenum">
              <a:rPr lang="en-GB" smtClean="0"/>
              <a:t>‹#›</a:t>
            </a:fld>
            <a:endParaRPr lang="en-GB"/>
          </a:p>
        </p:txBody>
      </p:sp>
    </p:spTree>
    <p:extLst>
      <p:ext uri="{BB962C8B-B14F-4D97-AF65-F5344CB8AC3E}">
        <p14:creationId xmlns:p14="http://schemas.microsoft.com/office/powerpoint/2010/main" val="27792626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1258A8C-1833-4CC0-973A-19913A642D3C}" type="datetimeFigureOut">
              <a:rPr lang="en-GB" smtClean="0"/>
              <a:t>13/05/2020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E6A5741-3122-4B0B-B4DF-4FE97F48235D}" type="slidenum">
              <a:rPr lang="en-GB" smtClean="0"/>
              <a:t>‹#›</a:t>
            </a:fld>
            <a:endParaRPr lang="en-GB"/>
          </a:p>
        </p:txBody>
      </p:sp>
    </p:spTree>
    <p:extLst>
      <p:ext uri="{BB962C8B-B14F-4D97-AF65-F5344CB8AC3E}">
        <p14:creationId xmlns:p14="http://schemas.microsoft.com/office/powerpoint/2010/main" val="10672632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1258A8C-1833-4CC0-973A-19913A642D3C}" type="datetimeFigureOut">
              <a:rPr lang="en-GB" smtClean="0"/>
              <a:t>13/05/2020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E6A5741-3122-4B0B-B4DF-4FE97F48235D}" type="slidenum">
              <a:rPr lang="en-GB" smtClean="0"/>
              <a:t>‹#›</a:t>
            </a:fld>
            <a:endParaRPr lang="en-GB"/>
          </a:p>
        </p:txBody>
      </p:sp>
    </p:spTree>
    <p:extLst>
      <p:ext uri="{BB962C8B-B14F-4D97-AF65-F5344CB8AC3E}">
        <p14:creationId xmlns:p14="http://schemas.microsoft.com/office/powerpoint/2010/main" val="38083359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258A8C-1833-4CC0-973A-19913A642D3C}" type="datetimeFigureOut">
              <a:rPr lang="en-GB" smtClean="0"/>
              <a:t>13/05/2020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E6A5741-3122-4B0B-B4DF-4FE97F48235D}" type="slidenum">
              <a:rPr lang="en-GB" smtClean="0"/>
              <a:t>‹#›</a:t>
            </a:fld>
            <a:endParaRPr lang="en-GB"/>
          </a:p>
        </p:txBody>
      </p:sp>
    </p:spTree>
    <p:extLst>
      <p:ext uri="{BB962C8B-B14F-4D97-AF65-F5344CB8AC3E}">
        <p14:creationId xmlns:p14="http://schemas.microsoft.com/office/powerpoint/2010/main" val="3632883415"/>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1258A8C-1833-4CC0-973A-19913A642D3C}" type="datetimeFigureOut">
              <a:rPr lang="en-GB" smtClean="0"/>
              <a:t>13/05/2020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E6A5741-3122-4B0B-B4DF-4FE97F48235D}" type="slidenum">
              <a:rPr lang="en-GB" smtClean="0"/>
              <a:t>‹#›</a:t>
            </a:fld>
            <a:endParaRPr lang="en-GB"/>
          </a:p>
        </p:txBody>
      </p:sp>
    </p:spTree>
    <p:extLst>
      <p:ext uri="{BB962C8B-B14F-4D97-AF65-F5344CB8AC3E}">
        <p14:creationId xmlns:p14="http://schemas.microsoft.com/office/powerpoint/2010/main" val="36489042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1258A8C-1833-4CC0-973A-19913A642D3C}" type="datetimeFigureOut">
              <a:rPr lang="en-GB" smtClean="0"/>
              <a:t>13/05/2020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E6A5741-3122-4B0B-B4DF-4FE97F48235D}"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913502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1258A8C-1833-4CC0-973A-19913A642D3C}" type="datetimeFigureOut">
              <a:rPr lang="en-GB" smtClean="0"/>
              <a:t>13/05/2020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6A5741-3122-4B0B-B4DF-4FE97F48235D}" type="slidenum">
              <a:rPr lang="en-GB" smtClean="0"/>
              <a:t>‹#›</a:t>
            </a:fld>
            <a:endParaRPr lang="en-GB"/>
          </a:p>
        </p:txBody>
      </p:sp>
    </p:spTree>
    <p:extLst>
      <p:ext uri="{BB962C8B-B14F-4D97-AF65-F5344CB8AC3E}">
        <p14:creationId xmlns:p14="http://schemas.microsoft.com/office/powerpoint/2010/main" val="20773876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1258A8C-1833-4CC0-973A-19913A642D3C}" type="datetimeFigureOut">
              <a:rPr lang="en-GB" smtClean="0"/>
              <a:t>13/05/2020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6A5741-3122-4B0B-B4DF-4FE97F48235D}" type="slidenum">
              <a:rPr lang="en-GB" smtClean="0"/>
              <a:t>‹#›</a:t>
            </a:fld>
            <a:endParaRPr lang="en-GB"/>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803195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A1258A8C-1833-4CC0-973A-19913A642D3C}" type="datetimeFigureOut">
              <a:rPr lang="en-GB" smtClean="0"/>
              <a:t>13/05/2020</a:t>
            </a:fld>
            <a:endParaRPr lang="en-GB"/>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GB"/>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6E6A5741-3122-4B0B-B4DF-4FE97F48235D}" type="slidenum">
              <a:rPr lang="en-GB" smtClean="0"/>
              <a:t>‹#›</a:t>
            </a:fld>
            <a:endParaRPr lang="en-GB"/>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85606301"/>
      </p:ext>
    </p:extLst>
  </p:cSld>
  <p:clrMap bg1="lt1" tx1="dk1" bg2="lt2" tx2="dk2" accent1="accent1" accent2="accent2" accent3="accent3" accent4="accent4" accent5="accent5" accent6="accent6" hlink="hlink" folHlink="folHlink"/>
  <p:sldLayoutIdLst>
    <p:sldLayoutId id="2147484173" r:id="rId1"/>
    <p:sldLayoutId id="2147484174" r:id="rId2"/>
    <p:sldLayoutId id="2147484175" r:id="rId3"/>
    <p:sldLayoutId id="2147484176" r:id="rId4"/>
    <p:sldLayoutId id="2147484177" r:id="rId5"/>
    <p:sldLayoutId id="2147484178" r:id="rId6"/>
    <p:sldLayoutId id="2147484179" r:id="rId7"/>
    <p:sldLayoutId id="2147484180" r:id="rId8"/>
    <p:sldLayoutId id="2147484181" r:id="rId9"/>
    <p:sldLayoutId id="2147484182" r:id="rId10"/>
    <p:sldLayoutId id="2147484183"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CEAB9EC-AFA0-4632-91B4-3A62036E9286}"/>
              </a:ext>
            </a:extLst>
          </p:cNvPr>
          <p:cNvPicPr>
            <a:picLocks noChangeAspect="1"/>
          </p:cNvPicPr>
          <p:nvPr/>
        </p:nvPicPr>
        <p:blipFill rotWithShape="1">
          <a:blip r:embed="rId2"/>
          <a:srcRect/>
          <a:stretch/>
        </p:blipFill>
        <p:spPr>
          <a:xfrm>
            <a:off x="20" y="-154734"/>
            <a:ext cx="12191980" cy="6857990"/>
          </a:xfrm>
          <a:prstGeom prst="rect">
            <a:avLst/>
          </a:prstGeom>
        </p:spPr>
      </p:pic>
      <p:pic>
        <p:nvPicPr>
          <p:cNvPr id="2" name="Picture 1">
            <a:extLst>
              <a:ext uri="{FF2B5EF4-FFF2-40B4-BE49-F238E27FC236}">
                <a16:creationId xmlns:a16="http://schemas.microsoft.com/office/drawing/2014/main" id="{B4C7AD49-5FB8-47AA-81EE-A1209EAF4D58}"/>
              </a:ext>
            </a:extLst>
          </p:cNvPr>
          <p:cNvPicPr>
            <a:picLocks noChangeAspect="1"/>
          </p:cNvPicPr>
          <p:nvPr/>
        </p:nvPicPr>
        <p:blipFill>
          <a:blip r:embed="rId3"/>
          <a:stretch>
            <a:fillRect/>
          </a:stretch>
        </p:blipFill>
        <p:spPr>
          <a:xfrm>
            <a:off x="10334632" y="98505"/>
            <a:ext cx="1737511" cy="1176630"/>
          </a:xfrm>
          <a:prstGeom prst="rect">
            <a:avLst/>
          </a:prstGeom>
        </p:spPr>
      </p:pic>
      <p:sp>
        <p:nvSpPr>
          <p:cNvPr id="6" name="Rectangle 5">
            <a:extLst>
              <a:ext uri="{FF2B5EF4-FFF2-40B4-BE49-F238E27FC236}">
                <a16:creationId xmlns:a16="http://schemas.microsoft.com/office/drawing/2014/main" id="{DD347992-B939-43D6-9714-F5EC0DD0EF4D}"/>
              </a:ext>
            </a:extLst>
          </p:cNvPr>
          <p:cNvSpPr/>
          <p:nvPr/>
        </p:nvSpPr>
        <p:spPr>
          <a:xfrm>
            <a:off x="3048000" y="5891238"/>
            <a:ext cx="6096000" cy="907941"/>
          </a:xfrm>
          <a:prstGeom prst="rect">
            <a:avLst/>
          </a:prstGeom>
        </p:spPr>
        <p:txBody>
          <a:bodyPr>
            <a:spAutoFit/>
          </a:bodyPr>
          <a:lstStyle/>
          <a:p>
            <a:pPr algn="ctr">
              <a:spcAft>
                <a:spcPts val="600"/>
              </a:spcAft>
            </a:pPr>
            <a:r>
              <a:rPr lang="en-GB" sz="2400" b="1" dirty="0">
                <a:latin typeface="Comic Sans MS" panose="030F0702030302020204" pitchFamily="66" charset="0"/>
              </a:rPr>
              <a:t>Mental Health Awareness Week</a:t>
            </a:r>
          </a:p>
          <a:p>
            <a:pPr algn="ctr">
              <a:spcAft>
                <a:spcPts val="600"/>
              </a:spcAft>
            </a:pPr>
            <a:r>
              <a:rPr lang="en-GB" sz="2400" b="1" dirty="0">
                <a:latin typeface="Comic Sans MS" panose="030F0702030302020204" pitchFamily="66" charset="0"/>
              </a:rPr>
              <a:t>18</a:t>
            </a:r>
            <a:r>
              <a:rPr lang="en-GB" sz="2400" b="1" baseline="30000" dirty="0">
                <a:latin typeface="Comic Sans MS" panose="030F0702030302020204" pitchFamily="66" charset="0"/>
              </a:rPr>
              <a:t>th</a:t>
            </a:r>
            <a:r>
              <a:rPr lang="en-GB" sz="2400" b="1" dirty="0">
                <a:latin typeface="Comic Sans MS" panose="030F0702030302020204" pitchFamily="66" charset="0"/>
              </a:rPr>
              <a:t>-24</a:t>
            </a:r>
            <a:r>
              <a:rPr lang="en-GB" sz="2400" b="1" baseline="30000" dirty="0">
                <a:latin typeface="Comic Sans MS" panose="030F0702030302020204" pitchFamily="66" charset="0"/>
              </a:rPr>
              <a:t>th</a:t>
            </a:r>
            <a:r>
              <a:rPr lang="en-GB" sz="2400" b="1" dirty="0">
                <a:latin typeface="Comic Sans MS" panose="030F0702030302020204" pitchFamily="66" charset="0"/>
              </a:rPr>
              <a:t> May 2020</a:t>
            </a:r>
          </a:p>
        </p:txBody>
      </p:sp>
    </p:spTree>
    <p:extLst>
      <p:ext uri="{BB962C8B-B14F-4D97-AF65-F5344CB8AC3E}">
        <p14:creationId xmlns:p14="http://schemas.microsoft.com/office/powerpoint/2010/main" val="13782019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3DF852D-D8ED-4FA5-AB0A-C7D67350255C}"/>
              </a:ext>
            </a:extLst>
          </p:cNvPr>
          <p:cNvPicPr>
            <a:picLocks noChangeAspect="1"/>
          </p:cNvPicPr>
          <p:nvPr/>
        </p:nvPicPr>
        <p:blipFill>
          <a:blip r:embed="rId2"/>
          <a:stretch>
            <a:fillRect/>
          </a:stretch>
        </p:blipFill>
        <p:spPr>
          <a:xfrm>
            <a:off x="0" y="0"/>
            <a:ext cx="7329268" cy="6858000"/>
          </a:xfrm>
          <a:prstGeom prst="rect">
            <a:avLst/>
          </a:prstGeom>
        </p:spPr>
      </p:pic>
      <p:pic>
        <p:nvPicPr>
          <p:cNvPr id="13" name="Picture 12">
            <a:extLst>
              <a:ext uri="{FF2B5EF4-FFF2-40B4-BE49-F238E27FC236}">
                <a16:creationId xmlns:a16="http://schemas.microsoft.com/office/drawing/2014/main" id="{EAE15837-26F0-4E77-971E-183E595EC804}"/>
              </a:ext>
            </a:extLst>
          </p:cNvPr>
          <p:cNvPicPr>
            <a:picLocks noChangeAspect="1"/>
          </p:cNvPicPr>
          <p:nvPr/>
        </p:nvPicPr>
        <p:blipFill>
          <a:blip r:embed="rId3"/>
          <a:stretch>
            <a:fillRect/>
          </a:stretch>
        </p:blipFill>
        <p:spPr>
          <a:xfrm>
            <a:off x="10347884" y="154571"/>
            <a:ext cx="1737511" cy="1176630"/>
          </a:xfrm>
          <a:prstGeom prst="rect">
            <a:avLst/>
          </a:prstGeom>
        </p:spPr>
      </p:pic>
      <p:sp>
        <p:nvSpPr>
          <p:cNvPr id="8" name="Rectangle 7">
            <a:extLst>
              <a:ext uri="{FF2B5EF4-FFF2-40B4-BE49-F238E27FC236}">
                <a16:creationId xmlns:a16="http://schemas.microsoft.com/office/drawing/2014/main" id="{38E13A35-0AFB-4CE4-8DE9-FDC1AAB5439F}"/>
              </a:ext>
            </a:extLst>
          </p:cNvPr>
          <p:cNvSpPr/>
          <p:nvPr/>
        </p:nvSpPr>
        <p:spPr>
          <a:xfrm>
            <a:off x="7841616" y="1602867"/>
            <a:ext cx="3756074" cy="4770537"/>
          </a:xfrm>
          <a:prstGeom prst="rect">
            <a:avLst/>
          </a:prstGeom>
        </p:spPr>
        <p:txBody>
          <a:bodyPr wrap="square">
            <a:spAutoFit/>
          </a:bodyPr>
          <a:lstStyle/>
          <a:p>
            <a:pPr algn="ctr"/>
            <a:r>
              <a:rPr lang="en-GB" sz="2800" b="1" dirty="0">
                <a:latin typeface="Comic Sans MS" panose="030F0702030302020204" pitchFamily="66" charset="0"/>
              </a:rPr>
              <a:t>What does Kindness mean?</a:t>
            </a:r>
          </a:p>
          <a:p>
            <a:pPr algn="ctr"/>
            <a:endParaRPr lang="en-GB" sz="2800" b="1" dirty="0">
              <a:latin typeface="Comic Sans MS" panose="030F0702030302020204" pitchFamily="66" charset="0"/>
            </a:endParaRPr>
          </a:p>
          <a:p>
            <a:pPr algn="ctr"/>
            <a:r>
              <a:rPr lang="en-GB" sz="2000" dirty="0">
                <a:latin typeface="Comic Sans MS" panose="030F0702030302020204" pitchFamily="66" charset="0"/>
              </a:rPr>
              <a:t>Kindness means you are concerned about other people. Kind people think about another person’s feelings and not just their own, they help someone who is in need, and they are kind even when others are not. Kindness makes the world a nicer place, because it makes people happier. </a:t>
            </a:r>
          </a:p>
        </p:txBody>
      </p:sp>
    </p:spTree>
    <p:extLst>
      <p:ext uri="{BB962C8B-B14F-4D97-AF65-F5344CB8AC3E}">
        <p14:creationId xmlns:p14="http://schemas.microsoft.com/office/powerpoint/2010/main" val="23453203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D209DFB-85B8-4EBA-A6C1-0F322FEB6423}"/>
              </a:ext>
            </a:extLst>
          </p:cNvPr>
          <p:cNvPicPr>
            <a:picLocks noChangeAspect="1"/>
          </p:cNvPicPr>
          <p:nvPr/>
        </p:nvPicPr>
        <p:blipFill rotWithShape="1">
          <a:blip r:embed="rId2"/>
          <a:srcRect b="19643"/>
          <a:stretch/>
        </p:blipFill>
        <p:spPr>
          <a:xfrm>
            <a:off x="0" y="0"/>
            <a:ext cx="12191980" cy="6857990"/>
          </a:xfrm>
          <a:prstGeom prst="rect">
            <a:avLst/>
          </a:prstGeom>
        </p:spPr>
      </p:pic>
      <p:pic>
        <p:nvPicPr>
          <p:cNvPr id="2" name="Picture 1">
            <a:extLst>
              <a:ext uri="{FF2B5EF4-FFF2-40B4-BE49-F238E27FC236}">
                <a16:creationId xmlns:a16="http://schemas.microsoft.com/office/drawing/2014/main" id="{B4C7AD49-5FB8-47AA-81EE-A1209EAF4D58}"/>
              </a:ext>
            </a:extLst>
          </p:cNvPr>
          <p:cNvPicPr>
            <a:picLocks noChangeAspect="1"/>
          </p:cNvPicPr>
          <p:nvPr/>
        </p:nvPicPr>
        <p:blipFill>
          <a:blip r:embed="rId3"/>
          <a:stretch>
            <a:fillRect/>
          </a:stretch>
        </p:blipFill>
        <p:spPr>
          <a:xfrm>
            <a:off x="10347884" y="112368"/>
            <a:ext cx="1737511" cy="1176630"/>
          </a:xfrm>
          <a:prstGeom prst="rect">
            <a:avLst/>
          </a:prstGeom>
        </p:spPr>
      </p:pic>
      <p:sp>
        <p:nvSpPr>
          <p:cNvPr id="5" name="Rectangle 4">
            <a:extLst>
              <a:ext uri="{FF2B5EF4-FFF2-40B4-BE49-F238E27FC236}">
                <a16:creationId xmlns:a16="http://schemas.microsoft.com/office/drawing/2014/main" id="{630D873F-4044-4851-BEDC-7F15EE531A6C}"/>
              </a:ext>
            </a:extLst>
          </p:cNvPr>
          <p:cNvSpPr/>
          <p:nvPr/>
        </p:nvSpPr>
        <p:spPr>
          <a:xfrm>
            <a:off x="1477107" y="3564791"/>
            <a:ext cx="9003323" cy="3293209"/>
          </a:xfrm>
          <a:prstGeom prst="rect">
            <a:avLst/>
          </a:prstGeom>
        </p:spPr>
        <p:txBody>
          <a:bodyPr wrap="square">
            <a:spAutoFit/>
          </a:bodyPr>
          <a:lstStyle/>
          <a:p>
            <a:pPr lvl="0" algn="ctr"/>
            <a:r>
              <a:rPr lang="en-GB" sz="2800" b="1" dirty="0">
                <a:solidFill>
                  <a:prstClr val="black"/>
                </a:solidFill>
                <a:latin typeface="Comic Sans MS" panose="030F0702030302020204" pitchFamily="66" charset="0"/>
              </a:rPr>
              <a:t>Why Do Acts of Kindness Improve Mental Health?</a:t>
            </a:r>
          </a:p>
          <a:p>
            <a:pPr lvl="0" algn="ctr"/>
            <a:endParaRPr lang="en-GB" dirty="0">
              <a:solidFill>
                <a:prstClr val="black"/>
              </a:solidFill>
              <a:latin typeface="Comic Sans MS" panose="030F0702030302020204" pitchFamily="66" charset="0"/>
            </a:endParaRPr>
          </a:p>
          <a:p>
            <a:pPr lvl="0"/>
            <a:endParaRPr lang="en-GB" dirty="0">
              <a:solidFill>
                <a:prstClr val="black"/>
              </a:solidFill>
              <a:latin typeface="Comic Sans MS" panose="030F0702030302020204" pitchFamily="66" charset="0"/>
            </a:endParaRPr>
          </a:p>
          <a:p>
            <a:pPr marL="285750" lvl="0" indent="-285750">
              <a:buFont typeface="Arial" panose="020B0604020202020204" pitchFamily="34" charset="0"/>
              <a:buChar char="•"/>
            </a:pPr>
            <a:r>
              <a:rPr lang="en-GB" dirty="0">
                <a:solidFill>
                  <a:prstClr val="black"/>
                </a:solidFill>
                <a:latin typeface="Comic Sans MS" panose="030F0702030302020204" pitchFamily="66" charset="0"/>
              </a:rPr>
              <a:t>They distract us from our own problems and help us keep a sense of perspective</a:t>
            </a:r>
          </a:p>
          <a:p>
            <a:pPr marL="285750" lvl="0" indent="-285750">
              <a:buFont typeface="Arial" panose="020B0604020202020204" pitchFamily="34" charset="0"/>
              <a:buChar char="•"/>
            </a:pPr>
            <a:r>
              <a:rPr lang="en-GB" dirty="0">
                <a:solidFill>
                  <a:prstClr val="black"/>
                </a:solidFill>
                <a:latin typeface="Comic Sans MS" panose="030F0702030302020204" pitchFamily="66" charset="0"/>
              </a:rPr>
              <a:t>They help us feel grateful for what we have</a:t>
            </a:r>
          </a:p>
          <a:p>
            <a:pPr marL="285750" lvl="0" indent="-285750">
              <a:buFont typeface="Arial" panose="020B0604020202020204" pitchFamily="34" charset="0"/>
              <a:buChar char="•"/>
            </a:pPr>
            <a:r>
              <a:rPr lang="en-GB" dirty="0">
                <a:solidFill>
                  <a:prstClr val="black"/>
                </a:solidFill>
                <a:latin typeface="Comic Sans MS" panose="030F0702030302020204" pitchFamily="66" charset="0"/>
              </a:rPr>
              <a:t>They get us more socially engaged and involved</a:t>
            </a:r>
          </a:p>
          <a:p>
            <a:pPr marL="285750" lvl="0" indent="-285750">
              <a:buFont typeface="Arial" panose="020B0604020202020204" pitchFamily="34" charset="0"/>
              <a:buChar char="•"/>
            </a:pPr>
            <a:r>
              <a:rPr lang="en-GB" dirty="0">
                <a:solidFill>
                  <a:prstClr val="black"/>
                </a:solidFill>
                <a:latin typeface="Comic Sans MS" panose="030F0702030302020204" pitchFamily="66" charset="0"/>
              </a:rPr>
              <a:t>They improve our self esteem and feelings of competence</a:t>
            </a:r>
          </a:p>
          <a:p>
            <a:pPr marL="285750" lvl="0" indent="-285750">
              <a:buFont typeface="Arial" panose="020B0604020202020204" pitchFamily="34" charset="0"/>
              <a:buChar char="•"/>
            </a:pPr>
            <a:r>
              <a:rPr lang="en-GB" dirty="0">
                <a:solidFill>
                  <a:prstClr val="black"/>
                </a:solidFill>
                <a:latin typeface="Comic Sans MS" panose="030F0702030302020204" pitchFamily="66" charset="0"/>
              </a:rPr>
              <a:t>Memories of your act of kindness produce feelings of happiness that last for long after the act is completed</a:t>
            </a:r>
          </a:p>
          <a:p>
            <a:pPr marL="285750" lvl="0" indent="-285750">
              <a:buFont typeface="Arial" panose="020B0604020202020204" pitchFamily="34" charset="0"/>
              <a:buChar char="•"/>
            </a:pPr>
            <a:r>
              <a:rPr lang="en-GB" dirty="0">
                <a:solidFill>
                  <a:prstClr val="black"/>
                </a:solidFill>
                <a:latin typeface="Comic Sans MS" panose="030F0702030302020204" pitchFamily="66" charset="0"/>
              </a:rPr>
              <a:t>Positive acts reduce stress and negativity (such as anger and frustration)</a:t>
            </a:r>
          </a:p>
        </p:txBody>
      </p:sp>
    </p:spTree>
    <p:extLst>
      <p:ext uri="{BB962C8B-B14F-4D97-AF65-F5344CB8AC3E}">
        <p14:creationId xmlns:p14="http://schemas.microsoft.com/office/powerpoint/2010/main" val="4582022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0DC9754-6EAC-4B1E-807B-E608251058AD}"/>
              </a:ext>
            </a:extLst>
          </p:cNvPr>
          <p:cNvPicPr>
            <a:picLocks noChangeAspect="1"/>
          </p:cNvPicPr>
          <p:nvPr/>
        </p:nvPicPr>
        <p:blipFill>
          <a:blip r:embed="rId2"/>
          <a:stretch>
            <a:fillRect/>
          </a:stretch>
        </p:blipFill>
        <p:spPr>
          <a:xfrm>
            <a:off x="10347884" y="112368"/>
            <a:ext cx="1737511" cy="1176630"/>
          </a:xfrm>
          <a:prstGeom prst="rect">
            <a:avLst/>
          </a:prstGeom>
        </p:spPr>
      </p:pic>
      <p:pic>
        <p:nvPicPr>
          <p:cNvPr id="4" name="Picture 3">
            <a:extLst>
              <a:ext uri="{FF2B5EF4-FFF2-40B4-BE49-F238E27FC236}">
                <a16:creationId xmlns:a16="http://schemas.microsoft.com/office/drawing/2014/main" id="{E0F4A48B-58F0-4492-A68A-BC5E14126584}"/>
              </a:ext>
            </a:extLst>
          </p:cNvPr>
          <p:cNvPicPr>
            <a:picLocks noChangeAspect="1"/>
          </p:cNvPicPr>
          <p:nvPr/>
        </p:nvPicPr>
        <p:blipFill>
          <a:blip r:embed="rId3"/>
          <a:stretch>
            <a:fillRect/>
          </a:stretch>
        </p:blipFill>
        <p:spPr>
          <a:xfrm>
            <a:off x="422032" y="501339"/>
            <a:ext cx="6696222" cy="4242109"/>
          </a:xfrm>
          <a:prstGeom prst="rect">
            <a:avLst/>
          </a:prstGeom>
        </p:spPr>
      </p:pic>
      <p:sp>
        <p:nvSpPr>
          <p:cNvPr id="6" name="Rectangle 5">
            <a:extLst>
              <a:ext uri="{FF2B5EF4-FFF2-40B4-BE49-F238E27FC236}">
                <a16:creationId xmlns:a16="http://schemas.microsoft.com/office/drawing/2014/main" id="{4655F92B-3117-4698-8826-0AC9B489DCF6}"/>
              </a:ext>
            </a:extLst>
          </p:cNvPr>
          <p:cNvSpPr/>
          <p:nvPr/>
        </p:nvSpPr>
        <p:spPr>
          <a:xfrm>
            <a:off x="6811730" y="1871940"/>
            <a:ext cx="4958238" cy="3939540"/>
          </a:xfrm>
          <a:prstGeom prst="rect">
            <a:avLst/>
          </a:prstGeom>
        </p:spPr>
        <p:txBody>
          <a:bodyPr wrap="square">
            <a:spAutoFit/>
          </a:bodyPr>
          <a:lstStyle/>
          <a:p>
            <a:pPr lvl="0" algn="ctr"/>
            <a:r>
              <a:rPr lang="en-GB" sz="3600" b="1" dirty="0">
                <a:solidFill>
                  <a:prstClr val="black"/>
                </a:solidFill>
                <a:latin typeface="Comic Sans MS" panose="030F0702030302020204" pitchFamily="66" charset="0"/>
              </a:rPr>
              <a:t>Exercise Kindness</a:t>
            </a:r>
          </a:p>
          <a:p>
            <a:pPr lvl="0" algn="ctr"/>
            <a:r>
              <a:rPr lang="en-GB" b="1" dirty="0">
                <a:solidFill>
                  <a:prstClr val="black"/>
                </a:solidFill>
                <a:latin typeface="Comic Sans MS" panose="030F0702030302020204" pitchFamily="66" charset="0"/>
              </a:rPr>
              <a:t/>
            </a:r>
            <a:br>
              <a:rPr lang="en-GB" b="1" dirty="0">
                <a:solidFill>
                  <a:prstClr val="black"/>
                </a:solidFill>
                <a:latin typeface="Comic Sans MS" panose="030F0702030302020204" pitchFamily="66" charset="0"/>
              </a:rPr>
            </a:br>
            <a:r>
              <a:rPr lang="en-GB" sz="2800" dirty="0">
                <a:solidFill>
                  <a:prstClr val="black"/>
                </a:solidFill>
                <a:latin typeface="Comic Sans MS" panose="030F0702030302020204" pitchFamily="66" charset="0"/>
              </a:rPr>
              <a:t>“It’s kind of like weight training, we found that people can actually build up their compassion ‘muscle’ and respond to others’ suffering with care and a desire to help.</a:t>
            </a:r>
          </a:p>
        </p:txBody>
      </p:sp>
    </p:spTree>
    <p:extLst>
      <p:ext uri="{BB962C8B-B14F-4D97-AF65-F5344CB8AC3E}">
        <p14:creationId xmlns:p14="http://schemas.microsoft.com/office/powerpoint/2010/main" val="34986852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0DC9754-6EAC-4B1E-807B-E608251058AD}"/>
              </a:ext>
            </a:extLst>
          </p:cNvPr>
          <p:cNvPicPr>
            <a:picLocks noChangeAspect="1"/>
          </p:cNvPicPr>
          <p:nvPr/>
        </p:nvPicPr>
        <p:blipFill>
          <a:blip r:embed="rId2"/>
          <a:stretch>
            <a:fillRect/>
          </a:stretch>
        </p:blipFill>
        <p:spPr>
          <a:xfrm>
            <a:off x="10347884" y="125620"/>
            <a:ext cx="1737511" cy="1176630"/>
          </a:xfrm>
          <a:prstGeom prst="rect">
            <a:avLst/>
          </a:prstGeom>
        </p:spPr>
      </p:pic>
      <p:pic>
        <p:nvPicPr>
          <p:cNvPr id="4" name="Picture 3">
            <a:extLst>
              <a:ext uri="{FF2B5EF4-FFF2-40B4-BE49-F238E27FC236}">
                <a16:creationId xmlns:a16="http://schemas.microsoft.com/office/drawing/2014/main" id="{EDEAF01B-C174-47E6-AB6C-454D3A472969}"/>
              </a:ext>
            </a:extLst>
          </p:cNvPr>
          <p:cNvPicPr>
            <a:picLocks noChangeAspect="1"/>
          </p:cNvPicPr>
          <p:nvPr/>
        </p:nvPicPr>
        <p:blipFill rotWithShape="1">
          <a:blip r:embed="rId3"/>
          <a:srcRect l="2423" t="2854" r="2269" b="5951"/>
          <a:stretch/>
        </p:blipFill>
        <p:spPr>
          <a:xfrm>
            <a:off x="286043" y="2618568"/>
            <a:ext cx="11619913" cy="4113812"/>
          </a:xfrm>
          <a:prstGeom prst="rect">
            <a:avLst/>
          </a:prstGeom>
        </p:spPr>
      </p:pic>
      <p:sp>
        <p:nvSpPr>
          <p:cNvPr id="5" name="Rectangle 4">
            <a:extLst>
              <a:ext uri="{FF2B5EF4-FFF2-40B4-BE49-F238E27FC236}">
                <a16:creationId xmlns:a16="http://schemas.microsoft.com/office/drawing/2014/main" id="{8B7A35A2-D4D8-43AE-9AB6-FD3A7AFE117E}"/>
              </a:ext>
            </a:extLst>
          </p:cNvPr>
          <p:cNvSpPr/>
          <p:nvPr/>
        </p:nvSpPr>
        <p:spPr>
          <a:xfrm>
            <a:off x="3047999" y="554616"/>
            <a:ext cx="6096000" cy="2400657"/>
          </a:xfrm>
          <a:prstGeom prst="rect">
            <a:avLst/>
          </a:prstGeom>
        </p:spPr>
        <p:txBody>
          <a:bodyPr>
            <a:spAutoFit/>
          </a:bodyPr>
          <a:lstStyle/>
          <a:p>
            <a:pPr lvl="0" algn="ctr"/>
            <a:r>
              <a:rPr lang="en-GB" sz="3600" b="1" dirty="0">
                <a:solidFill>
                  <a:prstClr val="black"/>
                </a:solidFill>
                <a:latin typeface="Comic Sans MS" panose="030F0702030302020204" pitchFamily="66" charset="0"/>
              </a:rPr>
              <a:t>Kindness is Contagious</a:t>
            </a:r>
          </a:p>
          <a:p>
            <a:pPr lvl="0" algn="ctr"/>
            <a:r>
              <a:rPr lang="en-GB" b="1" dirty="0">
                <a:solidFill>
                  <a:prstClr val="black"/>
                </a:solidFill>
                <a:latin typeface="Comic Sans MS" panose="030F0702030302020204" pitchFamily="66" charset="0"/>
              </a:rPr>
              <a:t/>
            </a:r>
            <a:br>
              <a:rPr lang="en-GB" b="1" dirty="0">
                <a:solidFill>
                  <a:prstClr val="black"/>
                </a:solidFill>
                <a:latin typeface="Comic Sans MS" panose="030F0702030302020204" pitchFamily="66" charset="0"/>
              </a:rPr>
            </a:br>
            <a:r>
              <a:rPr lang="en-GB" sz="2400" dirty="0">
                <a:solidFill>
                  <a:prstClr val="black"/>
                </a:solidFill>
                <a:latin typeface="Comic Sans MS" panose="030F0702030302020204" pitchFamily="66" charset="0"/>
              </a:rPr>
              <a:t>Experiencing an act of kindness can improve our mood, it can make our day and increase the likelihood of spreading that kindness to others.</a:t>
            </a:r>
          </a:p>
        </p:txBody>
      </p:sp>
    </p:spTree>
    <p:extLst>
      <p:ext uri="{BB962C8B-B14F-4D97-AF65-F5344CB8AC3E}">
        <p14:creationId xmlns:p14="http://schemas.microsoft.com/office/powerpoint/2010/main" val="17436654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0DC9754-6EAC-4B1E-807B-E608251058AD}"/>
              </a:ext>
            </a:extLst>
          </p:cNvPr>
          <p:cNvPicPr>
            <a:picLocks noChangeAspect="1"/>
          </p:cNvPicPr>
          <p:nvPr/>
        </p:nvPicPr>
        <p:blipFill>
          <a:blip r:embed="rId2"/>
          <a:stretch>
            <a:fillRect/>
          </a:stretch>
        </p:blipFill>
        <p:spPr>
          <a:xfrm>
            <a:off x="10347884" y="125620"/>
            <a:ext cx="1737511" cy="1176630"/>
          </a:xfrm>
          <a:prstGeom prst="rect">
            <a:avLst/>
          </a:prstGeom>
        </p:spPr>
      </p:pic>
      <p:pic>
        <p:nvPicPr>
          <p:cNvPr id="4" name="Picture 3">
            <a:extLst>
              <a:ext uri="{FF2B5EF4-FFF2-40B4-BE49-F238E27FC236}">
                <a16:creationId xmlns:a16="http://schemas.microsoft.com/office/drawing/2014/main" id="{424155F6-3D3E-4D3E-9D3C-0C6147F5B88B}"/>
              </a:ext>
            </a:extLst>
          </p:cNvPr>
          <p:cNvPicPr>
            <a:picLocks noChangeAspect="1"/>
          </p:cNvPicPr>
          <p:nvPr/>
        </p:nvPicPr>
        <p:blipFill>
          <a:blip r:embed="rId3"/>
          <a:stretch>
            <a:fillRect/>
          </a:stretch>
        </p:blipFill>
        <p:spPr>
          <a:xfrm>
            <a:off x="0" y="2928526"/>
            <a:ext cx="12192000" cy="3929474"/>
          </a:xfrm>
          <a:prstGeom prst="rect">
            <a:avLst/>
          </a:prstGeom>
        </p:spPr>
      </p:pic>
      <p:sp>
        <p:nvSpPr>
          <p:cNvPr id="5" name="Rectangle 4">
            <a:extLst>
              <a:ext uri="{FF2B5EF4-FFF2-40B4-BE49-F238E27FC236}">
                <a16:creationId xmlns:a16="http://schemas.microsoft.com/office/drawing/2014/main" id="{32EF43DD-1C7C-4BA1-A5DF-AD649546F9F3}"/>
              </a:ext>
            </a:extLst>
          </p:cNvPr>
          <p:cNvSpPr/>
          <p:nvPr/>
        </p:nvSpPr>
        <p:spPr>
          <a:xfrm>
            <a:off x="3048000" y="838116"/>
            <a:ext cx="6096000" cy="2554545"/>
          </a:xfrm>
          <a:prstGeom prst="rect">
            <a:avLst/>
          </a:prstGeom>
        </p:spPr>
        <p:txBody>
          <a:bodyPr>
            <a:spAutoFit/>
          </a:bodyPr>
          <a:lstStyle/>
          <a:p>
            <a:pPr lvl="0" algn="ctr"/>
            <a:r>
              <a:rPr lang="en-GB" sz="4400" b="1" dirty="0">
                <a:latin typeface="Comic Sans MS" panose="030F0702030302020204" pitchFamily="66" charset="0"/>
              </a:rPr>
              <a:t>Relationships</a:t>
            </a:r>
          </a:p>
          <a:p>
            <a:pPr lvl="0" algn="ctr"/>
            <a:endParaRPr lang="en-GB" sz="4400" b="1" dirty="0">
              <a:latin typeface="Comic Sans MS" panose="030F0702030302020204" pitchFamily="66" charset="0"/>
            </a:endParaRPr>
          </a:p>
          <a:p>
            <a:pPr lvl="0" algn="ctr"/>
            <a:r>
              <a:rPr lang="en-GB" sz="2400" b="1" dirty="0">
                <a:latin typeface="Comic Sans MS" panose="030F0702030302020204" pitchFamily="66" charset="0"/>
              </a:rPr>
              <a:t>K</a:t>
            </a:r>
            <a:r>
              <a:rPr lang="en-GB" sz="2400" dirty="0">
                <a:latin typeface="Comic Sans MS" panose="030F0702030302020204" pitchFamily="66" charset="0"/>
              </a:rPr>
              <a:t>indness helps improve relationships by reducing the distance between individuals.</a:t>
            </a:r>
          </a:p>
        </p:txBody>
      </p:sp>
    </p:spTree>
    <p:extLst>
      <p:ext uri="{BB962C8B-B14F-4D97-AF65-F5344CB8AC3E}">
        <p14:creationId xmlns:p14="http://schemas.microsoft.com/office/powerpoint/2010/main" val="2285780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25F43FF-D996-4A6C-915B-F73662D42919}"/>
              </a:ext>
            </a:extLst>
          </p:cNvPr>
          <p:cNvPicPr>
            <a:picLocks noChangeAspect="1"/>
          </p:cNvPicPr>
          <p:nvPr/>
        </p:nvPicPr>
        <p:blipFill>
          <a:blip r:embed="rId2"/>
          <a:stretch>
            <a:fillRect/>
          </a:stretch>
        </p:blipFill>
        <p:spPr>
          <a:xfrm>
            <a:off x="0" y="99116"/>
            <a:ext cx="11921895" cy="4075319"/>
          </a:xfrm>
          <a:prstGeom prst="rect">
            <a:avLst/>
          </a:prstGeom>
        </p:spPr>
      </p:pic>
      <p:pic>
        <p:nvPicPr>
          <p:cNvPr id="2" name="Picture 1">
            <a:extLst>
              <a:ext uri="{FF2B5EF4-FFF2-40B4-BE49-F238E27FC236}">
                <a16:creationId xmlns:a16="http://schemas.microsoft.com/office/drawing/2014/main" id="{00DC9754-6EAC-4B1E-807B-E608251058AD}"/>
              </a:ext>
            </a:extLst>
          </p:cNvPr>
          <p:cNvPicPr>
            <a:picLocks noChangeAspect="1"/>
          </p:cNvPicPr>
          <p:nvPr/>
        </p:nvPicPr>
        <p:blipFill>
          <a:blip r:embed="rId3"/>
          <a:stretch>
            <a:fillRect/>
          </a:stretch>
        </p:blipFill>
        <p:spPr>
          <a:xfrm>
            <a:off x="10347884" y="125620"/>
            <a:ext cx="1737511" cy="1176630"/>
          </a:xfrm>
          <a:prstGeom prst="rect">
            <a:avLst/>
          </a:prstGeom>
        </p:spPr>
      </p:pic>
      <p:sp>
        <p:nvSpPr>
          <p:cNvPr id="5" name="Rectangle 4">
            <a:extLst>
              <a:ext uri="{FF2B5EF4-FFF2-40B4-BE49-F238E27FC236}">
                <a16:creationId xmlns:a16="http://schemas.microsoft.com/office/drawing/2014/main" id="{C48AA310-A588-4F96-B3BE-9A7B464330D5}"/>
              </a:ext>
            </a:extLst>
          </p:cNvPr>
          <p:cNvSpPr/>
          <p:nvPr/>
        </p:nvSpPr>
        <p:spPr>
          <a:xfrm>
            <a:off x="2859645" y="2956580"/>
            <a:ext cx="6096000" cy="2462213"/>
          </a:xfrm>
          <a:prstGeom prst="rect">
            <a:avLst/>
          </a:prstGeom>
        </p:spPr>
        <p:txBody>
          <a:bodyPr>
            <a:spAutoFit/>
          </a:bodyPr>
          <a:lstStyle/>
          <a:p>
            <a:pPr lvl="0" algn="ctr"/>
            <a:r>
              <a:rPr lang="en-GB" sz="4000" b="1" dirty="0">
                <a:solidFill>
                  <a:prstClr val="black"/>
                </a:solidFill>
                <a:latin typeface="Comic Sans MS" panose="030F0702030302020204" pitchFamily="66" charset="0"/>
              </a:rPr>
              <a:t>Anxiety &amp; Depression</a:t>
            </a:r>
          </a:p>
          <a:p>
            <a:pPr lvl="0" algn="ctr"/>
            <a:endParaRPr lang="en-GB" dirty="0">
              <a:solidFill>
                <a:prstClr val="black"/>
              </a:solidFill>
              <a:latin typeface="Comic Sans MS" panose="030F0702030302020204" pitchFamily="66" charset="0"/>
            </a:endParaRPr>
          </a:p>
          <a:p>
            <a:pPr lvl="0" algn="ctr"/>
            <a:r>
              <a:rPr lang="en-GB" sz="2400" dirty="0">
                <a:solidFill>
                  <a:prstClr val="black"/>
                </a:solidFill>
                <a:latin typeface="Comic Sans MS" panose="030F0702030302020204" pitchFamily="66" charset="0"/>
              </a:rPr>
              <a:t>Kindness improves mood, depression and anxiety. Kindness stimulates the production of serotonin which heals wounds, calms and increases happiness.</a:t>
            </a:r>
          </a:p>
        </p:txBody>
      </p:sp>
    </p:spTree>
    <p:extLst>
      <p:ext uri="{BB962C8B-B14F-4D97-AF65-F5344CB8AC3E}">
        <p14:creationId xmlns:p14="http://schemas.microsoft.com/office/powerpoint/2010/main" val="29527923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6BB1A71-1D39-43C5-A56A-38D33A4053A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4572002"/>
          </a:xfrm>
          <a:prstGeom prst="rect">
            <a:avLst/>
          </a:prstGeom>
          <a:solidFill>
            <a:srgbClr val="FED4AE"/>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4" name="Picture 3">
            <a:extLst>
              <a:ext uri="{FF2B5EF4-FFF2-40B4-BE49-F238E27FC236}">
                <a16:creationId xmlns:a16="http://schemas.microsoft.com/office/drawing/2014/main" id="{6FF96E2A-DC44-4EFE-A83D-9DE0C7682814}"/>
              </a:ext>
            </a:extLst>
          </p:cNvPr>
          <p:cNvPicPr>
            <a:picLocks noChangeAspect="1"/>
          </p:cNvPicPr>
          <p:nvPr/>
        </p:nvPicPr>
        <p:blipFill rotWithShape="1">
          <a:blip r:embed="rId2"/>
          <a:srcRect t="31884" r="1" b="1"/>
          <a:stretch/>
        </p:blipFill>
        <p:spPr>
          <a:xfrm>
            <a:off x="643467" y="643467"/>
            <a:ext cx="10905066" cy="5571066"/>
          </a:xfrm>
          <a:prstGeom prst="rect">
            <a:avLst/>
          </a:prstGeom>
        </p:spPr>
      </p:pic>
      <p:pic>
        <p:nvPicPr>
          <p:cNvPr id="2" name="Picture 1">
            <a:extLst>
              <a:ext uri="{FF2B5EF4-FFF2-40B4-BE49-F238E27FC236}">
                <a16:creationId xmlns:a16="http://schemas.microsoft.com/office/drawing/2014/main" id="{39530B76-BDFE-4E11-8872-65E77376289D}"/>
              </a:ext>
            </a:extLst>
          </p:cNvPr>
          <p:cNvPicPr>
            <a:picLocks noChangeAspect="1"/>
          </p:cNvPicPr>
          <p:nvPr/>
        </p:nvPicPr>
        <p:blipFill>
          <a:blip r:embed="rId3"/>
          <a:stretch>
            <a:fillRect/>
          </a:stretch>
        </p:blipFill>
        <p:spPr>
          <a:xfrm>
            <a:off x="10347884" y="112368"/>
            <a:ext cx="1737511" cy="1176630"/>
          </a:xfrm>
          <a:prstGeom prst="rect">
            <a:avLst/>
          </a:prstGeom>
        </p:spPr>
      </p:pic>
      <p:sp>
        <p:nvSpPr>
          <p:cNvPr id="5" name="Rectangle 4">
            <a:extLst>
              <a:ext uri="{FF2B5EF4-FFF2-40B4-BE49-F238E27FC236}">
                <a16:creationId xmlns:a16="http://schemas.microsoft.com/office/drawing/2014/main" id="{46868EFC-2B93-42B4-8253-93CC87F447EB}"/>
              </a:ext>
            </a:extLst>
          </p:cNvPr>
          <p:cNvSpPr/>
          <p:nvPr/>
        </p:nvSpPr>
        <p:spPr>
          <a:xfrm>
            <a:off x="1519718" y="793284"/>
            <a:ext cx="6096000" cy="2985433"/>
          </a:xfrm>
          <a:prstGeom prst="rect">
            <a:avLst/>
          </a:prstGeom>
        </p:spPr>
        <p:txBody>
          <a:bodyPr>
            <a:spAutoFit/>
          </a:bodyPr>
          <a:lstStyle/>
          <a:p>
            <a:pPr algn="ctr"/>
            <a:r>
              <a:rPr lang="en-GB" sz="4800" b="1" dirty="0">
                <a:latin typeface="Comic Sans MS" panose="030F0702030302020204" pitchFamily="66" charset="0"/>
              </a:rPr>
              <a:t>Pain</a:t>
            </a:r>
          </a:p>
          <a:p>
            <a:endParaRPr lang="en-GB" sz="3200" b="1" dirty="0">
              <a:latin typeface="Comic Sans MS" panose="030F0702030302020204" pitchFamily="66" charset="0"/>
            </a:endParaRPr>
          </a:p>
          <a:p>
            <a:pPr algn="ctr"/>
            <a:r>
              <a:rPr lang="en-GB" sz="3600" dirty="0">
                <a:latin typeface="Comic Sans MS" panose="030F0702030302020204" pitchFamily="66" charset="0"/>
              </a:rPr>
              <a:t>Kindness releases endorphins in the brain. It’s a natural painkiller!</a:t>
            </a:r>
          </a:p>
        </p:txBody>
      </p:sp>
    </p:spTree>
    <p:extLst>
      <p:ext uri="{BB962C8B-B14F-4D97-AF65-F5344CB8AC3E}">
        <p14:creationId xmlns:p14="http://schemas.microsoft.com/office/powerpoint/2010/main" val="20648539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71165A1-B198-440F-9C7A-ACF5CFDDE0DB}"/>
              </a:ext>
            </a:extLst>
          </p:cNvPr>
          <p:cNvPicPr>
            <a:picLocks noChangeAspect="1"/>
          </p:cNvPicPr>
          <p:nvPr/>
        </p:nvPicPr>
        <p:blipFill>
          <a:blip r:embed="rId2"/>
          <a:stretch>
            <a:fillRect/>
          </a:stretch>
        </p:blipFill>
        <p:spPr>
          <a:xfrm>
            <a:off x="106605" y="991356"/>
            <a:ext cx="8644011" cy="5762674"/>
          </a:xfrm>
          <a:prstGeom prst="rect">
            <a:avLst/>
          </a:prstGeom>
        </p:spPr>
      </p:pic>
      <p:pic>
        <p:nvPicPr>
          <p:cNvPr id="2" name="Picture 1">
            <a:extLst>
              <a:ext uri="{FF2B5EF4-FFF2-40B4-BE49-F238E27FC236}">
                <a16:creationId xmlns:a16="http://schemas.microsoft.com/office/drawing/2014/main" id="{00DC9754-6EAC-4B1E-807B-E608251058AD}"/>
              </a:ext>
            </a:extLst>
          </p:cNvPr>
          <p:cNvPicPr>
            <a:picLocks noChangeAspect="1"/>
          </p:cNvPicPr>
          <p:nvPr/>
        </p:nvPicPr>
        <p:blipFill>
          <a:blip r:embed="rId3"/>
          <a:stretch>
            <a:fillRect/>
          </a:stretch>
        </p:blipFill>
        <p:spPr>
          <a:xfrm>
            <a:off x="10347884" y="112368"/>
            <a:ext cx="1737511" cy="1176630"/>
          </a:xfrm>
          <a:prstGeom prst="rect">
            <a:avLst/>
          </a:prstGeom>
        </p:spPr>
      </p:pic>
      <p:sp>
        <p:nvSpPr>
          <p:cNvPr id="6" name="Rectangle 5">
            <a:extLst>
              <a:ext uri="{FF2B5EF4-FFF2-40B4-BE49-F238E27FC236}">
                <a16:creationId xmlns:a16="http://schemas.microsoft.com/office/drawing/2014/main" id="{0EF6B2E7-99D2-4263-B662-D5629144BFA3}"/>
              </a:ext>
            </a:extLst>
          </p:cNvPr>
          <p:cNvSpPr/>
          <p:nvPr/>
        </p:nvSpPr>
        <p:spPr>
          <a:xfrm>
            <a:off x="6096000" y="475396"/>
            <a:ext cx="4045507" cy="2831544"/>
          </a:xfrm>
          <a:prstGeom prst="rect">
            <a:avLst/>
          </a:prstGeom>
        </p:spPr>
        <p:txBody>
          <a:bodyPr wrap="square">
            <a:spAutoFit/>
          </a:bodyPr>
          <a:lstStyle/>
          <a:p>
            <a:pPr lvl="0" algn="ctr"/>
            <a:r>
              <a:rPr lang="en-GB" sz="4800" b="1" dirty="0">
                <a:solidFill>
                  <a:prstClr val="black"/>
                </a:solidFill>
                <a:latin typeface="Comic Sans MS" panose="030F0702030302020204" pitchFamily="66" charset="0"/>
              </a:rPr>
              <a:t>Stress</a:t>
            </a:r>
          </a:p>
          <a:p>
            <a:pPr lvl="0" algn="ctr"/>
            <a:endParaRPr lang="en-GB" b="1" dirty="0">
              <a:solidFill>
                <a:prstClr val="black"/>
              </a:solidFill>
              <a:latin typeface="Comic Sans MS" panose="030F0702030302020204" pitchFamily="66" charset="0"/>
            </a:endParaRPr>
          </a:p>
          <a:p>
            <a:pPr lvl="0" algn="ctr"/>
            <a:r>
              <a:rPr lang="en-GB" sz="2800" dirty="0">
                <a:solidFill>
                  <a:prstClr val="black"/>
                </a:solidFill>
                <a:latin typeface="Comic Sans MS" panose="030F0702030302020204" pitchFamily="66" charset="0"/>
              </a:rPr>
              <a:t>Kind people age slower and have lower stress than the average person</a:t>
            </a:r>
            <a:r>
              <a:rPr lang="en-GB" dirty="0">
                <a:solidFill>
                  <a:prstClr val="black"/>
                </a:solidFill>
                <a:latin typeface="Comic Sans MS" panose="030F0702030302020204" pitchFamily="66" charset="0"/>
              </a:rPr>
              <a:t>.</a:t>
            </a:r>
          </a:p>
        </p:txBody>
      </p:sp>
    </p:spTree>
    <p:extLst>
      <p:ext uri="{BB962C8B-B14F-4D97-AF65-F5344CB8AC3E}">
        <p14:creationId xmlns:p14="http://schemas.microsoft.com/office/powerpoint/2010/main" val="10670575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4786982-F22A-4000-935C-82352450DDB7}"/>
              </a:ext>
            </a:extLst>
          </p:cNvPr>
          <p:cNvPicPr>
            <a:picLocks noChangeAspect="1"/>
          </p:cNvPicPr>
          <p:nvPr/>
        </p:nvPicPr>
        <p:blipFill>
          <a:blip r:embed="rId2"/>
          <a:stretch>
            <a:fillRect/>
          </a:stretch>
        </p:blipFill>
        <p:spPr>
          <a:xfrm>
            <a:off x="0" y="-154744"/>
            <a:ext cx="12191999" cy="6858000"/>
          </a:xfrm>
          <a:prstGeom prst="rect">
            <a:avLst/>
          </a:prstGeom>
        </p:spPr>
      </p:pic>
      <p:pic>
        <p:nvPicPr>
          <p:cNvPr id="2" name="Picture 1">
            <a:extLst>
              <a:ext uri="{FF2B5EF4-FFF2-40B4-BE49-F238E27FC236}">
                <a16:creationId xmlns:a16="http://schemas.microsoft.com/office/drawing/2014/main" id="{00DC9754-6EAC-4B1E-807B-E608251058AD}"/>
              </a:ext>
            </a:extLst>
          </p:cNvPr>
          <p:cNvPicPr>
            <a:picLocks noChangeAspect="1"/>
          </p:cNvPicPr>
          <p:nvPr/>
        </p:nvPicPr>
        <p:blipFill>
          <a:blip r:embed="rId3"/>
          <a:stretch>
            <a:fillRect/>
          </a:stretch>
        </p:blipFill>
        <p:spPr>
          <a:xfrm>
            <a:off x="10454488" y="0"/>
            <a:ext cx="1737511" cy="1176630"/>
          </a:xfrm>
          <a:prstGeom prst="rect">
            <a:avLst/>
          </a:prstGeom>
        </p:spPr>
      </p:pic>
      <p:sp>
        <p:nvSpPr>
          <p:cNvPr id="5" name="Rectangle 4">
            <a:extLst>
              <a:ext uri="{FF2B5EF4-FFF2-40B4-BE49-F238E27FC236}">
                <a16:creationId xmlns:a16="http://schemas.microsoft.com/office/drawing/2014/main" id="{8FE0A7E1-1C31-47F1-84E3-4B6FA84D82F2}"/>
              </a:ext>
            </a:extLst>
          </p:cNvPr>
          <p:cNvSpPr/>
          <p:nvPr/>
        </p:nvSpPr>
        <p:spPr>
          <a:xfrm>
            <a:off x="3047999" y="1490007"/>
            <a:ext cx="6096000" cy="3877985"/>
          </a:xfrm>
          <a:prstGeom prst="rect">
            <a:avLst/>
          </a:prstGeom>
        </p:spPr>
        <p:txBody>
          <a:bodyPr>
            <a:spAutoFit/>
          </a:bodyPr>
          <a:lstStyle/>
          <a:p>
            <a:pPr algn="ctr"/>
            <a:r>
              <a:rPr lang="en-GB" sz="4800" b="1" dirty="0">
                <a:latin typeface="Comic Sans MS" panose="030F0702030302020204" pitchFamily="66" charset="0"/>
              </a:rPr>
              <a:t>Self-Worth</a:t>
            </a:r>
          </a:p>
          <a:p>
            <a:pPr algn="ctr"/>
            <a:endParaRPr lang="en-GB" dirty="0">
              <a:latin typeface="Comic Sans MS" panose="030F0702030302020204" pitchFamily="66" charset="0"/>
            </a:endParaRPr>
          </a:p>
          <a:p>
            <a:pPr algn="ctr"/>
            <a:r>
              <a:rPr lang="en-GB" sz="3600" dirty="0">
                <a:latin typeface="Comic Sans MS" panose="030F0702030302020204" pitchFamily="66" charset="0"/>
              </a:rPr>
              <a:t>Kindness can make us not just feel good about ourselves, but begin to believe in ourselves, increasing our self-worth.</a:t>
            </a:r>
          </a:p>
        </p:txBody>
      </p:sp>
    </p:spTree>
    <p:extLst>
      <p:ext uri="{BB962C8B-B14F-4D97-AF65-F5344CB8AC3E}">
        <p14:creationId xmlns:p14="http://schemas.microsoft.com/office/powerpoint/2010/main" val="6303600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AF91F49-7827-4867-95E3-CD27435FC7FD}"/>
              </a:ext>
            </a:extLst>
          </p:cNvPr>
          <p:cNvPicPr>
            <a:picLocks noChangeAspect="1"/>
          </p:cNvPicPr>
          <p:nvPr/>
        </p:nvPicPr>
        <p:blipFill rotWithShape="1">
          <a:blip r:embed="rId2"/>
          <a:srcRect/>
          <a:stretch/>
        </p:blipFill>
        <p:spPr>
          <a:xfrm>
            <a:off x="0" y="-4618"/>
            <a:ext cx="7160456" cy="6862618"/>
          </a:xfrm>
          <a:prstGeom prst="rect">
            <a:avLst/>
          </a:prstGeom>
        </p:spPr>
      </p:pic>
      <p:pic>
        <p:nvPicPr>
          <p:cNvPr id="3" name="Picture 2">
            <a:extLst>
              <a:ext uri="{FF2B5EF4-FFF2-40B4-BE49-F238E27FC236}">
                <a16:creationId xmlns:a16="http://schemas.microsoft.com/office/drawing/2014/main" id="{41B02068-1EB5-46AB-B6AF-78ED028656B8}"/>
              </a:ext>
            </a:extLst>
          </p:cNvPr>
          <p:cNvPicPr>
            <a:picLocks noChangeAspect="1"/>
          </p:cNvPicPr>
          <p:nvPr/>
        </p:nvPicPr>
        <p:blipFill>
          <a:blip r:embed="rId3"/>
          <a:stretch>
            <a:fillRect/>
          </a:stretch>
        </p:blipFill>
        <p:spPr>
          <a:xfrm>
            <a:off x="10448393" y="99631"/>
            <a:ext cx="1743607" cy="1176630"/>
          </a:xfrm>
          <a:prstGeom prst="rect">
            <a:avLst/>
          </a:prstGeom>
        </p:spPr>
      </p:pic>
      <p:sp>
        <p:nvSpPr>
          <p:cNvPr id="4" name="Rectangle 3">
            <a:extLst>
              <a:ext uri="{FF2B5EF4-FFF2-40B4-BE49-F238E27FC236}">
                <a16:creationId xmlns:a16="http://schemas.microsoft.com/office/drawing/2014/main" id="{1DE5DFA2-0148-482F-BAAA-1EA58CF0FB53}"/>
              </a:ext>
            </a:extLst>
          </p:cNvPr>
          <p:cNvSpPr/>
          <p:nvPr/>
        </p:nvSpPr>
        <p:spPr>
          <a:xfrm>
            <a:off x="7566991" y="1448173"/>
            <a:ext cx="4200939" cy="5016758"/>
          </a:xfrm>
          <a:prstGeom prst="rect">
            <a:avLst/>
          </a:prstGeom>
        </p:spPr>
        <p:txBody>
          <a:bodyPr wrap="square">
            <a:spAutoFit/>
          </a:bodyPr>
          <a:lstStyle/>
          <a:p>
            <a:pPr algn="ctr"/>
            <a:r>
              <a:rPr lang="en-GB" sz="2800" b="1" dirty="0">
                <a:latin typeface="Comic Sans MS" panose="030F0702030302020204" pitchFamily="66" charset="0"/>
              </a:rPr>
              <a:t>Be Kind to Yourself</a:t>
            </a:r>
          </a:p>
          <a:p>
            <a:endParaRPr lang="en-GB" sz="2800" dirty="0">
              <a:latin typeface="Comic Sans MS" panose="030F0702030302020204" pitchFamily="66" charset="0"/>
            </a:endParaRPr>
          </a:p>
          <a:p>
            <a:pPr>
              <a:buFont typeface="Arial" panose="020B0604020202020204" pitchFamily="34" charset="0"/>
              <a:buChar char="•"/>
            </a:pPr>
            <a:r>
              <a:rPr lang="en-GB" sz="2400" dirty="0">
                <a:latin typeface="Comic Sans MS" panose="030F0702030302020204" pitchFamily="66" charset="0"/>
              </a:rPr>
              <a:t>Prioritise some “me” time so you can relax and reflect.</a:t>
            </a:r>
          </a:p>
          <a:p>
            <a:pPr>
              <a:buFont typeface="Arial" panose="020B0604020202020204" pitchFamily="34" charset="0"/>
              <a:buChar char="•"/>
            </a:pPr>
            <a:r>
              <a:rPr lang="en-GB" sz="2400" dirty="0">
                <a:latin typeface="Comic Sans MS" panose="030F0702030302020204" pitchFamily="66" charset="0"/>
              </a:rPr>
              <a:t>Treat yourself to something small </a:t>
            </a:r>
          </a:p>
          <a:p>
            <a:pPr>
              <a:buFont typeface="Arial" panose="020B0604020202020204" pitchFamily="34" charset="0"/>
              <a:buChar char="•"/>
            </a:pPr>
            <a:r>
              <a:rPr lang="en-GB" sz="2400" dirty="0">
                <a:latin typeface="Comic Sans MS" panose="030F0702030302020204" pitchFamily="66" charset="0"/>
              </a:rPr>
              <a:t>Do something you enjoy like listening to a favourite song or piece of music</a:t>
            </a:r>
          </a:p>
          <a:p>
            <a:pPr>
              <a:buFont typeface="Arial" panose="020B0604020202020204" pitchFamily="34" charset="0"/>
              <a:buChar char="•"/>
            </a:pPr>
            <a:r>
              <a:rPr lang="en-GB" sz="2400" dirty="0">
                <a:latin typeface="Comic Sans MS" panose="030F0702030302020204" pitchFamily="66" charset="0"/>
              </a:rPr>
              <a:t>Spend some time in nature, which is good for your wellbeing</a:t>
            </a:r>
          </a:p>
        </p:txBody>
      </p:sp>
    </p:spTree>
    <p:extLst>
      <p:ext uri="{BB962C8B-B14F-4D97-AF65-F5344CB8AC3E}">
        <p14:creationId xmlns:p14="http://schemas.microsoft.com/office/powerpoint/2010/main" val="420868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15F460A-AE47-43F0-BBF9-704E12485C9D}"/>
              </a:ext>
            </a:extLst>
          </p:cNvPr>
          <p:cNvPicPr>
            <a:picLocks noChangeAspect="1"/>
          </p:cNvPicPr>
          <p:nvPr/>
        </p:nvPicPr>
        <p:blipFill rotWithShape="1">
          <a:blip r:embed="rId2"/>
          <a:srcRect l="11745" t="19198" r="12367" b="19143"/>
          <a:stretch/>
        </p:blipFill>
        <p:spPr>
          <a:xfrm>
            <a:off x="1407590" y="3440864"/>
            <a:ext cx="3588344" cy="2915529"/>
          </a:xfrm>
          <a:prstGeom prst="rect">
            <a:avLst/>
          </a:prstGeom>
        </p:spPr>
      </p:pic>
      <p:sp>
        <p:nvSpPr>
          <p:cNvPr id="3" name="Rectangle 2">
            <a:extLst>
              <a:ext uri="{FF2B5EF4-FFF2-40B4-BE49-F238E27FC236}">
                <a16:creationId xmlns:a16="http://schemas.microsoft.com/office/drawing/2014/main" id="{02DAFEBF-65FE-4DCF-ADFF-A085877E5332}"/>
              </a:ext>
            </a:extLst>
          </p:cNvPr>
          <p:cNvSpPr/>
          <p:nvPr/>
        </p:nvSpPr>
        <p:spPr>
          <a:xfrm>
            <a:off x="5989983" y="1339853"/>
            <a:ext cx="5031545" cy="4585871"/>
          </a:xfrm>
          <a:prstGeom prst="rect">
            <a:avLst/>
          </a:prstGeom>
        </p:spPr>
        <p:txBody>
          <a:bodyPr wrap="square">
            <a:spAutoFit/>
          </a:bodyPr>
          <a:lstStyle/>
          <a:p>
            <a:pPr lvl="0" algn="ctr"/>
            <a:r>
              <a:rPr lang="en-GB" sz="3200" b="1" dirty="0">
                <a:latin typeface="Comic Sans MS" panose="030F0702030302020204" pitchFamily="66" charset="0"/>
              </a:rPr>
              <a:t>The Random Acts of Kindness Challenge</a:t>
            </a:r>
          </a:p>
          <a:p>
            <a:pPr lvl="0" algn="ctr"/>
            <a:endParaRPr lang="en-GB" sz="2800" b="1" dirty="0">
              <a:latin typeface="Comic Sans MS" panose="030F0702030302020204" pitchFamily="66" charset="0"/>
            </a:endParaRPr>
          </a:p>
          <a:p>
            <a:pPr lvl="0" algn="ctr"/>
            <a:r>
              <a:rPr lang="en-GB" sz="2000" dirty="0">
                <a:latin typeface="Comic Sans MS" panose="030F0702030302020204" pitchFamily="66" charset="0"/>
              </a:rPr>
              <a:t>With this in mind, we’re asking you to try and help others once a day for a week and see if it makes a difference to how you feel. Try to keep track of any volunteering that you’ve done, support you’ve given to friends and family or any random acts of kindness that you’ve carried out or that someone has done for you, and make a note of how they made you feel.</a:t>
            </a:r>
          </a:p>
        </p:txBody>
      </p:sp>
      <p:pic>
        <p:nvPicPr>
          <p:cNvPr id="6" name="Picture 5">
            <a:extLst>
              <a:ext uri="{FF2B5EF4-FFF2-40B4-BE49-F238E27FC236}">
                <a16:creationId xmlns:a16="http://schemas.microsoft.com/office/drawing/2014/main" id="{C0983074-A7C6-4E29-814F-0313ED418E48}"/>
              </a:ext>
            </a:extLst>
          </p:cNvPr>
          <p:cNvPicPr>
            <a:picLocks noChangeAspect="1"/>
          </p:cNvPicPr>
          <p:nvPr/>
        </p:nvPicPr>
        <p:blipFill>
          <a:blip r:embed="rId3"/>
          <a:stretch>
            <a:fillRect/>
          </a:stretch>
        </p:blipFill>
        <p:spPr>
          <a:xfrm>
            <a:off x="10454489" y="0"/>
            <a:ext cx="1737511" cy="1176630"/>
          </a:xfrm>
          <a:prstGeom prst="rect">
            <a:avLst/>
          </a:prstGeom>
        </p:spPr>
      </p:pic>
      <p:pic>
        <p:nvPicPr>
          <p:cNvPr id="4" name="Picture 3">
            <a:extLst>
              <a:ext uri="{FF2B5EF4-FFF2-40B4-BE49-F238E27FC236}">
                <a16:creationId xmlns:a16="http://schemas.microsoft.com/office/drawing/2014/main" id="{9844DAC7-D69C-4A04-9663-DDDBF72E6FB0}"/>
              </a:ext>
            </a:extLst>
          </p:cNvPr>
          <p:cNvPicPr>
            <a:picLocks noChangeAspect="1"/>
          </p:cNvPicPr>
          <p:nvPr/>
        </p:nvPicPr>
        <p:blipFill>
          <a:blip r:embed="rId4"/>
          <a:stretch>
            <a:fillRect/>
          </a:stretch>
        </p:blipFill>
        <p:spPr>
          <a:xfrm>
            <a:off x="1407590" y="-7563"/>
            <a:ext cx="3394264" cy="3227752"/>
          </a:xfrm>
          <a:prstGeom prst="rect">
            <a:avLst/>
          </a:prstGeom>
        </p:spPr>
      </p:pic>
    </p:spTree>
    <p:extLst>
      <p:ext uri="{BB962C8B-B14F-4D97-AF65-F5344CB8AC3E}">
        <p14:creationId xmlns:p14="http://schemas.microsoft.com/office/powerpoint/2010/main" val="25149716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764AAB4-7CF9-4064-A09F-D3D7569EE087}"/>
              </a:ext>
            </a:extLst>
          </p:cNvPr>
          <p:cNvPicPr>
            <a:picLocks noChangeAspect="1"/>
          </p:cNvPicPr>
          <p:nvPr/>
        </p:nvPicPr>
        <p:blipFill>
          <a:blip r:embed="rId2"/>
          <a:stretch>
            <a:fillRect/>
          </a:stretch>
        </p:blipFill>
        <p:spPr>
          <a:xfrm>
            <a:off x="609599" y="106670"/>
            <a:ext cx="8013896" cy="6046923"/>
          </a:xfrm>
          <a:prstGeom prst="rect">
            <a:avLst/>
          </a:prstGeom>
        </p:spPr>
      </p:pic>
      <p:sp>
        <p:nvSpPr>
          <p:cNvPr id="3" name="Rectangle 2">
            <a:extLst>
              <a:ext uri="{FF2B5EF4-FFF2-40B4-BE49-F238E27FC236}">
                <a16:creationId xmlns:a16="http://schemas.microsoft.com/office/drawing/2014/main" id="{34E60F57-9330-4E99-A05F-0231A887DC9C}"/>
              </a:ext>
            </a:extLst>
          </p:cNvPr>
          <p:cNvSpPr/>
          <p:nvPr/>
        </p:nvSpPr>
        <p:spPr>
          <a:xfrm>
            <a:off x="7366783" y="3143384"/>
            <a:ext cx="4215618" cy="3170099"/>
          </a:xfrm>
          <a:prstGeom prst="rect">
            <a:avLst/>
          </a:prstGeom>
        </p:spPr>
        <p:txBody>
          <a:bodyPr wrap="square">
            <a:spAutoFit/>
          </a:bodyPr>
          <a:lstStyle/>
          <a:p>
            <a:pPr lvl="0" algn="ctr"/>
            <a:r>
              <a:rPr lang="en-GB" sz="2000" dirty="0">
                <a:latin typeface="Comic Sans MS" panose="030F0702030302020204" pitchFamily="66" charset="0"/>
              </a:rPr>
              <a:t>Kindness doesn’t have to be an over-the-top or grand gesture to be beneficial. The positive effects of kindness on your brain can happen from something as simple opening a door for someone, allowing them merge into your lane while driving, saying “hello” with a smile and asking how their day is going, etc.</a:t>
            </a:r>
          </a:p>
        </p:txBody>
      </p:sp>
      <p:pic>
        <p:nvPicPr>
          <p:cNvPr id="10" name="Picture 9">
            <a:extLst>
              <a:ext uri="{FF2B5EF4-FFF2-40B4-BE49-F238E27FC236}">
                <a16:creationId xmlns:a16="http://schemas.microsoft.com/office/drawing/2014/main" id="{2C6BDD0A-FEB8-4FC3-AB09-A65F9BC99861}"/>
              </a:ext>
            </a:extLst>
          </p:cNvPr>
          <p:cNvPicPr>
            <a:picLocks noChangeAspect="1"/>
          </p:cNvPicPr>
          <p:nvPr/>
        </p:nvPicPr>
        <p:blipFill>
          <a:blip r:embed="rId3"/>
          <a:stretch>
            <a:fillRect/>
          </a:stretch>
        </p:blipFill>
        <p:spPr>
          <a:xfrm>
            <a:off x="10347884" y="99116"/>
            <a:ext cx="1737511" cy="1176630"/>
          </a:xfrm>
          <a:prstGeom prst="rect">
            <a:avLst/>
          </a:prstGeom>
        </p:spPr>
      </p:pic>
    </p:spTree>
    <p:extLst>
      <p:ext uri="{BB962C8B-B14F-4D97-AF65-F5344CB8AC3E}">
        <p14:creationId xmlns:p14="http://schemas.microsoft.com/office/powerpoint/2010/main" val="22755407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7FE5C15-0D3E-459E-B362-009D5D334097}"/>
              </a:ext>
            </a:extLst>
          </p:cNvPr>
          <p:cNvPicPr>
            <a:picLocks noChangeAspect="1"/>
          </p:cNvPicPr>
          <p:nvPr/>
        </p:nvPicPr>
        <p:blipFill rotWithShape="1">
          <a:blip r:embed="rId2"/>
          <a:srcRect l="8123" t="1754" r="10148" b="10294"/>
          <a:stretch/>
        </p:blipFill>
        <p:spPr>
          <a:xfrm>
            <a:off x="916315" y="1135966"/>
            <a:ext cx="6336960" cy="4586068"/>
          </a:xfrm>
          <a:prstGeom prst="rect">
            <a:avLst/>
          </a:prstGeom>
        </p:spPr>
      </p:pic>
      <p:cxnSp>
        <p:nvCxnSpPr>
          <p:cNvPr id="16" name="Straight Connector 15">
            <a:extLst>
              <a:ext uri="{FF2B5EF4-FFF2-40B4-BE49-F238E27FC236}">
                <a16:creationId xmlns:a16="http://schemas.microsoft.com/office/drawing/2014/main" id="{DDCBDFA9-3D1B-493B-B699-C28E7E4CA061}"/>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530421" y="822960"/>
            <a:ext cx="0" cy="5212080"/>
          </a:xfrm>
          <a:prstGeom prst="line">
            <a:avLst/>
          </a:prstGeom>
          <a:ln w="19050">
            <a:solidFill>
              <a:srgbClr val="11CDE6"/>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0DC9754-6EAC-4B1E-807B-E608251058AD}"/>
              </a:ext>
            </a:extLst>
          </p:cNvPr>
          <p:cNvPicPr>
            <a:picLocks noChangeAspect="1"/>
          </p:cNvPicPr>
          <p:nvPr/>
        </p:nvPicPr>
        <p:blipFill>
          <a:blip r:embed="rId3"/>
          <a:stretch>
            <a:fillRect/>
          </a:stretch>
        </p:blipFill>
        <p:spPr>
          <a:xfrm>
            <a:off x="10347884" y="112368"/>
            <a:ext cx="1737511" cy="1176630"/>
          </a:xfrm>
          <a:prstGeom prst="rect">
            <a:avLst/>
          </a:prstGeom>
        </p:spPr>
      </p:pic>
      <p:sp>
        <p:nvSpPr>
          <p:cNvPr id="7" name="Rectangle 6">
            <a:extLst>
              <a:ext uri="{FF2B5EF4-FFF2-40B4-BE49-F238E27FC236}">
                <a16:creationId xmlns:a16="http://schemas.microsoft.com/office/drawing/2014/main" id="{56A97409-BE87-471F-803D-0747F55F697F}"/>
              </a:ext>
            </a:extLst>
          </p:cNvPr>
          <p:cNvSpPr/>
          <p:nvPr/>
        </p:nvSpPr>
        <p:spPr>
          <a:xfrm>
            <a:off x="7807568" y="1590340"/>
            <a:ext cx="4137149" cy="4339650"/>
          </a:xfrm>
          <a:prstGeom prst="rect">
            <a:avLst/>
          </a:prstGeom>
        </p:spPr>
        <p:txBody>
          <a:bodyPr wrap="square">
            <a:spAutoFit/>
          </a:bodyPr>
          <a:lstStyle/>
          <a:p>
            <a:pPr lvl="0" algn="ctr"/>
            <a:r>
              <a:rPr lang="en-GB" sz="4400" b="1" dirty="0">
                <a:solidFill>
                  <a:prstClr val="black"/>
                </a:solidFill>
                <a:latin typeface="Comic Sans MS" panose="030F0702030302020204" pitchFamily="66" charset="0"/>
              </a:rPr>
              <a:t>At School</a:t>
            </a:r>
          </a:p>
          <a:p>
            <a:pPr lvl="0" algn="ctr"/>
            <a:endParaRPr lang="en-GB" sz="3200" b="1" dirty="0">
              <a:solidFill>
                <a:prstClr val="black"/>
              </a:solidFill>
              <a:latin typeface="Comic Sans MS" panose="030F0702030302020204" pitchFamily="66" charset="0"/>
            </a:endParaRPr>
          </a:p>
          <a:p>
            <a:pPr lvl="0">
              <a:buFont typeface="Arial" panose="020B0604020202020204" pitchFamily="34" charset="0"/>
              <a:buChar char="•"/>
            </a:pPr>
            <a:r>
              <a:rPr lang="en-GB" sz="2000" dirty="0">
                <a:solidFill>
                  <a:prstClr val="black"/>
                </a:solidFill>
                <a:latin typeface="Comic Sans MS" panose="030F0702030302020204" pitchFamily="66" charset="0"/>
              </a:rPr>
              <a:t>Remember to say hi to other students and ask how they are</a:t>
            </a:r>
          </a:p>
          <a:p>
            <a:pPr lvl="0">
              <a:buFont typeface="Arial" panose="020B0604020202020204" pitchFamily="34" charset="0"/>
              <a:buChar char="•"/>
            </a:pPr>
            <a:r>
              <a:rPr lang="en-GB" sz="2000" dirty="0">
                <a:solidFill>
                  <a:prstClr val="black"/>
                </a:solidFill>
                <a:latin typeface="Comic Sans MS" panose="030F0702030302020204" pitchFamily="66" charset="0"/>
              </a:rPr>
              <a:t>Get to know someone new </a:t>
            </a:r>
          </a:p>
          <a:p>
            <a:pPr lvl="0">
              <a:buFont typeface="Arial" panose="020B0604020202020204" pitchFamily="34" charset="0"/>
              <a:buChar char="•"/>
            </a:pPr>
            <a:r>
              <a:rPr lang="en-GB" sz="2000" dirty="0">
                <a:solidFill>
                  <a:prstClr val="black"/>
                </a:solidFill>
                <a:latin typeface="Comic Sans MS" panose="030F0702030302020204" pitchFamily="66" charset="0"/>
              </a:rPr>
              <a:t>Lend your ear - listen to your friends if they are having a bad day</a:t>
            </a:r>
          </a:p>
          <a:p>
            <a:pPr lvl="0">
              <a:buFont typeface="Arial" panose="020B0604020202020204" pitchFamily="34" charset="0"/>
              <a:buChar char="•"/>
            </a:pPr>
            <a:r>
              <a:rPr lang="en-GB" sz="2000" dirty="0">
                <a:solidFill>
                  <a:prstClr val="black"/>
                </a:solidFill>
                <a:latin typeface="Comic Sans MS" panose="030F0702030302020204" pitchFamily="66" charset="0"/>
              </a:rPr>
              <a:t>Say thank you to another student who has helped you</a:t>
            </a:r>
          </a:p>
          <a:p>
            <a:pPr lvl="0">
              <a:buFont typeface="Arial" panose="020B0604020202020204" pitchFamily="34" charset="0"/>
              <a:buChar char="•"/>
            </a:pPr>
            <a:r>
              <a:rPr lang="en-GB" sz="2000" dirty="0">
                <a:solidFill>
                  <a:prstClr val="black"/>
                </a:solidFill>
                <a:latin typeface="Comic Sans MS" panose="030F0702030302020204" pitchFamily="66" charset="0"/>
              </a:rPr>
              <a:t>Praise someone for something they have done well</a:t>
            </a:r>
          </a:p>
        </p:txBody>
      </p:sp>
    </p:spTree>
    <p:extLst>
      <p:ext uri="{BB962C8B-B14F-4D97-AF65-F5344CB8AC3E}">
        <p14:creationId xmlns:p14="http://schemas.microsoft.com/office/powerpoint/2010/main" val="10169677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478C86D-BBAA-436A-8176-F8E7B03C0144}"/>
              </a:ext>
            </a:extLst>
          </p:cNvPr>
          <p:cNvPicPr>
            <a:picLocks noChangeAspect="1"/>
          </p:cNvPicPr>
          <p:nvPr/>
        </p:nvPicPr>
        <p:blipFill>
          <a:blip r:embed="rId2"/>
          <a:stretch>
            <a:fillRect/>
          </a:stretch>
        </p:blipFill>
        <p:spPr>
          <a:xfrm>
            <a:off x="1785079" y="0"/>
            <a:ext cx="8875059" cy="6858000"/>
          </a:xfrm>
          <a:prstGeom prst="rect">
            <a:avLst/>
          </a:prstGeom>
        </p:spPr>
      </p:pic>
      <p:pic>
        <p:nvPicPr>
          <p:cNvPr id="2" name="Picture 1">
            <a:extLst>
              <a:ext uri="{FF2B5EF4-FFF2-40B4-BE49-F238E27FC236}">
                <a16:creationId xmlns:a16="http://schemas.microsoft.com/office/drawing/2014/main" id="{39530B76-BDFE-4E11-8872-65E77376289D}"/>
              </a:ext>
            </a:extLst>
          </p:cNvPr>
          <p:cNvPicPr>
            <a:picLocks noChangeAspect="1"/>
          </p:cNvPicPr>
          <p:nvPr/>
        </p:nvPicPr>
        <p:blipFill>
          <a:blip r:embed="rId3"/>
          <a:stretch>
            <a:fillRect/>
          </a:stretch>
        </p:blipFill>
        <p:spPr>
          <a:xfrm>
            <a:off x="10347884" y="112368"/>
            <a:ext cx="1737511" cy="1176630"/>
          </a:xfrm>
          <a:prstGeom prst="rect">
            <a:avLst/>
          </a:prstGeom>
        </p:spPr>
      </p:pic>
      <p:sp>
        <p:nvSpPr>
          <p:cNvPr id="5" name="Rectangle 4">
            <a:extLst>
              <a:ext uri="{FF2B5EF4-FFF2-40B4-BE49-F238E27FC236}">
                <a16:creationId xmlns:a16="http://schemas.microsoft.com/office/drawing/2014/main" id="{95CBF3CC-C7C7-477E-98A9-D6A9173F0B7D}"/>
              </a:ext>
            </a:extLst>
          </p:cNvPr>
          <p:cNvSpPr/>
          <p:nvPr/>
        </p:nvSpPr>
        <p:spPr>
          <a:xfrm>
            <a:off x="3174608" y="1021712"/>
            <a:ext cx="6096000" cy="5570756"/>
          </a:xfrm>
          <a:prstGeom prst="rect">
            <a:avLst/>
          </a:prstGeom>
        </p:spPr>
        <p:txBody>
          <a:bodyPr>
            <a:spAutoFit/>
          </a:bodyPr>
          <a:lstStyle/>
          <a:p>
            <a:pPr lvl="0" algn="ctr"/>
            <a:r>
              <a:rPr lang="en-GB" sz="3200" b="1" dirty="0">
                <a:solidFill>
                  <a:prstClr val="black"/>
                </a:solidFill>
                <a:latin typeface="Comic Sans MS" panose="030F0702030302020204" pitchFamily="66" charset="0"/>
              </a:rPr>
              <a:t>At home and in your community</a:t>
            </a:r>
          </a:p>
          <a:p>
            <a:pPr lvl="0" algn="ctr"/>
            <a:endParaRPr lang="en-GB" sz="3200" b="1" dirty="0">
              <a:solidFill>
                <a:prstClr val="black"/>
              </a:solidFill>
              <a:latin typeface="Comic Sans MS" panose="030F0702030302020204" pitchFamily="66" charset="0"/>
            </a:endParaRPr>
          </a:p>
          <a:p>
            <a:pPr lvl="0">
              <a:buFont typeface="Arial" panose="020B0604020202020204" pitchFamily="34" charset="0"/>
              <a:buChar char="•"/>
            </a:pPr>
            <a:r>
              <a:rPr lang="en-GB" sz="2000" dirty="0">
                <a:solidFill>
                  <a:prstClr val="black"/>
                </a:solidFill>
                <a:latin typeface="Comic Sans MS" panose="030F0702030302020204" pitchFamily="66" charset="0"/>
              </a:rPr>
              <a:t>Call a friend that you haven’t spoken to for a while</a:t>
            </a:r>
          </a:p>
          <a:p>
            <a:pPr lvl="0">
              <a:buFont typeface="Arial" panose="020B0604020202020204" pitchFamily="34" charset="0"/>
              <a:buChar char="•"/>
            </a:pPr>
            <a:r>
              <a:rPr lang="en-GB" sz="2000" dirty="0">
                <a:solidFill>
                  <a:prstClr val="black"/>
                </a:solidFill>
                <a:latin typeface="Comic Sans MS" panose="030F0702030302020204" pitchFamily="66" charset="0"/>
              </a:rPr>
              <a:t>Post a card or letter to someone you are out of touch with</a:t>
            </a:r>
          </a:p>
          <a:p>
            <a:pPr lvl="0">
              <a:buFont typeface="Arial" panose="020B0604020202020204" pitchFamily="34" charset="0"/>
              <a:buChar char="•"/>
            </a:pPr>
            <a:r>
              <a:rPr lang="en-GB" sz="2000" dirty="0">
                <a:solidFill>
                  <a:prstClr val="black"/>
                </a:solidFill>
                <a:latin typeface="Comic Sans MS" panose="030F0702030302020204" pitchFamily="66" charset="0"/>
              </a:rPr>
              <a:t>Find out if a neighbour needs any help with shopping</a:t>
            </a:r>
          </a:p>
          <a:p>
            <a:pPr lvl="0">
              <a:buFont typeface="Arial" panose="020B0604020202020204" pitchFamily="34" charset="0"/>
              <a:buChar char="•"/>
            </a:pPr>
            <a:r>
              <a:rPr lang="en-GB" sz="2000" dirty="0">
                <a:solidFill>
                  <a:prstClr val="black"/>
                </a:solidFill>
                <a:latin typeface="Comic Sans MS" panose="030F0702030302020204" pitchFamily="66" charset="0"/>
              </a:rPr>
              <a:t>Offer to babysit for a friend</a:t>
            </a:r>
          </a:p>
          <a:p>
            <a:pPr lvl="0">
              <a:buFont typeface="Arial" panose="020B0604020202020204" pitchFamily="34" charset="0"/>
              <a:buChar char="•"/>
            </a:pPr>
            <a:r>
              <a:rPr lang="en-GB" sz="2000" dirty="0">
                <a:solidFill>
                  <a:prstClr val="black"/>
                </a:solidFill>
                <a:latin typeface="Comic Sans MS" panose="030F0702030302020204" pitchFamily="66" charset="0"/>
              </a:rPr>
              <a:t>Walk your friend’s dog</a:t>
            </a:r>
          </a:p>
          <a:p>
            <a:pPr lvl="0">
              <a:buFont typeface="Arial" panose="020B0604020202020204" pitchFamily="34" charset="0"/>
              <a:buChar char="•"/>
            </a:pPr>
            <a:r>
              <a:rPr lang="en-GB" sz="2000" dirty="0">
                <a:solidFill>
                  <a:prstClr val="black"/>
                </a:solidFill>
                <a:latin typeface="Comic Sans MS" panose="030F0702030302020204" pitchFamily="66" charset="0"/>
              </a:rPr>
              <a:t>Tell your family members how much you love and appreciate them</a:t>
            </a:r>
          </a:p>
          <a:p>
            <a:pPr lvl="0">
              <a:buFont typeface="Arial" panose="020B0604020202020204" pitchFamily="34" charset="0"/>
              <a:buChar char="•"/>
            </a:pPr>
            <a:r>
              <a:rPr lang="en-GB" sz="2000" dirty="0">
                <a:solidFill>
                  <a:prstClr val="black"/>
                </a:solidFill>
                <a:latin typeface="Comic Sans MS" panose="030F0702030302020204" pitchFamily="66" charset="0"/>
              </a:rPr>
              <a:t>Help with household chores</a:t>
            </a:r>
          </a:p>
          <a:p>
            <a:pPr lvl="0">
              <a:buFont typeface="Arial" panose="020B0604020202020204" pitchFamily="34" charset="0"/>
              <a:buChar char="•"/>
            </a:pPr>
            <a:r>
              <a:rPr lang="en-GB" sz="2000" dirty="0">
                <a:solidFill>
                  <a:prstClr val="black"/>
                </a:solidFill>
                <a:latin typeface="Comic Sans MS" panose="030F0702030302020204" pitchFamily="66" charset="0"/>
              </a:rPr>
              <a:t>Check on someone you know who is going through a tough time</a:t>
            </a:r>
          </a:p>
        </p:txBody>
      </p:sp>
    </p:spTree>
    <p:extLst>
      <p:ext uri="{BB962C8B-B14F-4D97-AF65-F5344CB8AC3E}">
        <p14:creationId xmlns:p14="http://schemas.microsoft.com/office/powerpoint/2010/main" val="12283580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2E25E40-6DBD-416F-9555-76F146103292}"/>
              </a:ext>
            </a:extLst>
          </p:cNvPr>
          <p:cNvPicPr>
            <a:picLocks noChangeAspect="1"/>
          </p:cNvPicPr>
          <p:nvPr/>
        </p:nvPicPr>
        <p:blipFill>
          <a:blip r:embed="rId2"/>
          <a:stretch>
            <a:fillRect/>
          </a:stretch>
        </p:blipFill>
        <p:spPr>
          <a:xfrm>
            <a:off x="484632" y="1550130"/>
            <a:ext cx="3517119" cy="3751593"/>
          </a:xfrm>
          <a:prstGeom prst="rect">
            <a:avLst/>
          </a:prstGeom>
        </p:spPr>
      </p:pic>
      <p:cxnSp>
        <p:nvCxnSpPr>
          <p:cNvPr id="12" name="Straight Connector 11">
            <a:extLst>
              <a:ext uri="{FF2B5EF4-FFF2-40B4-BE49-F238E27FC236}">
                <a16:creationId xmlns:a16="http://schemas.microsoft.com/office/drawing/2014/main" id="{DCD67800-37AC-4E14-89B0-F79DCB3FB86D}"/>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165600" y="1573887"/>
            <a:ext cx="0" cy="3710227"/>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20F1788F-A5AE-4188-8274-F7F2E3833ECD}"/>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995920" y="1573887"/>
            <a:ext cx="0" cy="3710227"/>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E90191A0-2B86-4201-AA4A-BC9B622AA2A8}"/>
              </a:ext>
            </a:extLst>
          </p:cNvPr>
          <p:cNvPicPr>
            <a:picLocks noChangeAspect="1"/>
          </p:cNvPicPr>
          <p:nvPr/>
        </p:nvPicPr>
        <p:blipFill>
          <a:blip r:embed="rId3"/>
          <a:stretch>
            <a:fillRect/>
          </a:stretch>
        </p:blipFill>
        <p:spPr>
          <a:xfrm>
            <a:off x="8162336" y="1565018"/>
            <a:ext cx="3517120" cy="3721819"/>
          </a:xfrm>
          <a:prstGeom prst="rect">
            <a:avLst/>
          </a:prstGeom>
        </p:spPr>
      </p:pic>
      <p:pic>
        <p:nvPicPr>
          <p:cNvPr id="2" name="Picture 1">
            <a:extLst>
              <a:ext uri="{FF2B5EF4-FFF2-40B4-BE49-F238E27FC236}">
                <a16:creationId xmlns:a16="http://schemas.microsoft.com/office/drawing/2014/main" id="{00DC9754-6EAC-4B1E-807B-E608251058AD}"/>
              </a:ext>
            </a:extLst>
          </p:cNvPr>
          <p:cNvPicPr>
            <a:picLocks noChangeAspect="1"/>
          </p:cNvPicPr>
          <p:nvPr/>
        </p:nvPicPr>
        <p:blipFill>
          <a:blip r:embed="rId4"/>
          <a:stretch>
            <a:fillRect/>
          </a:stretch>
        </p:blipFill>
        <p:spPr>
          <a:xfrm>
            <a:off x="10347884" y="99116"/>
            <a:ext cx="1737511" cy="1176630"/>
          </a:xfrm>
          <a:prstGeom prst="rect">
            <a:avLst/>
          </a:prstGeom>
        </p:spPr>
      </p:pic>
      <p:sp>
        <p:nvSpPr>
          <p:cNvPr id="9" name="Rectangle 8">
            <a:extLst>
              <a:ext uri="{FF2B5EF4-FFF2-40B4-BE49-F238E27FC236}">
                <a16:creationId xmlns:a16="http://schemas.microsoft.com/office/drawing/2014/main" id="{567C2A19-69FB-4E19-BE17-89B531ED2121}"/>
              </a:ext>
            </a:extLst>
          </p:cNvPr>
          <p:cNvSpPr/>
          <p:nvPr/>
        </p:nvSpPr>
        <p:spPr>
          <a:xfrm>
            <a:off x="4001751" y="197346"/>
            <a:ext cx="3966253" cy="6463308"/>
          </a:xfrm>
          <a:prstGeom prst="rect">
            <a:avLst/>
          </a:prstGeom>
        </p:spPr>
        <p:txBody>
          <a:bodyPr wrap="square">
            <a:spAutoFit/>
          </a:bodyPr>
          <a:lstStyle/>
          <a:p>
            <a:pPr algn="ctr"/>
            <a:r>
              <a:rPr lang="en-GB" sz="3600" b="1" dirty="0">
                <a:latin typeface="Comic Sans MS" panose="030F0702030302020204" pitchFamily="66" charset="0"/>
              </a:rPr>
              <a:t>In public places</a:t>
            </a:r>
          </a:p>
          <a:p>
            <a:endParaRPr lang="en-GB" dirty="0">
              <a:latin typeface="Comic Sans MS" panose="030F0702030302020204" pitchFamily="66" charset="0"/>
            </a:endParaRPr>
          </a:p>
          <a:p>
            <a:pPr marL="342900" indent="-342900">
              <a:buFont typeface="Arial" panose="020B0604020202020204" pitchFamily="34" charset="0"/>
              <a:buChar char="•"/>
            </a:pPr>
            <a:r>
              <a:rPr lang="en-GB" sz="2400" dirty="0">
                <a:latin typeface="Comic Sans MS" panose="030F0702030302020204" pitchFamily="66" charset="0"/>
              </a:rPr>
              <a:t>Give up your seat to an elderly, disabled or pregnant person.</a:t>
            </a:r>
          </a:p>
          <a:p>
            <a:pPr marL="342900" indent="-342900">
              <a:buFont typeface="Arial" panose="020B0604020202020204" pitchFamily="34" charset="0"/>
              <a:buChar char="•"/>
            </a:pPr>
            <a:r>
              <a:rPr lang="en-GB" sz="2400" dirty="0">
                <a:latin typeface="Comic Sans MS" panose="030F0702030302020204" pitchFamily="66" charset="0"/>
              </a:rPr>
              <a:t>Help to carry someone's shopping for them.</a:t>
            </a:r>
          </a:p>
          <a:p>
            <a:pPr marL="342900" indent="-342900">
              <a:buFont typeface="Arial" panose="020B0604020202020204" pitchFamily="34" charset="0"/>
              <a:buChar char="•"/>
            </a:pPr>
            <a:r>
              <a:rPr lang="en-GB" sz="2400" dirty="0">
                <a:latin typeface="Comic Sans MS" panose="030F0702030302020204" pitchFamily="66" charset="0"/>
              </a:rPr>
              <a:t>Be considerate to others.</a:t>
            </a:r>
          </a:p>
          <a:p>
            <a:pPr marL="342900" indent="-342900">
              <a:buFont typeface="Arial" panose="020B0604020202020204" pitchFamily="34" charset="0"/>
              <a:buChar char="•"/>
            </a:pPr>
            <a:r>
              <a:rPr lang="en-GB" sz="2400" dirty="0">
                <a:latin typeface="Comic Sans MS" panose="030F0702030302020204" pitchFamily="66" charset="0"/>
              </a:rPr>
              <a:t>Pick up some rubbish lying around in the street</a:t>
            </a:r>
          </a:p>
          <a:p>
            <a:pPr marL="342900" indent="-342900">
              <a:buFont typeface="Arial" panose="020B0604020202020204" pitchFamily="34" charset="0"/>
              <a:buChar char="•"/>
            </a:pPr>
            <a:r>
              <a:rPr lang="en-GB" sz="2400" dirty="0">
                <a:latin typeface="Comic Sans MS" panose="030F0702030302020204" pitchFamily="66" charset="0"/>
              </a:rPr>
              <a:t>Smile and say hello to people you may pass every day, but have never spoken to before</a:t>
            </a:r>
          </a:p>
        </p:txBody>
      </p:sp>
    </p:spTree>
    <p:extLst>
      <p:ext uri="{BB962C8B-B14F-4D97-AF65-F5344CB8AC3E}">
        <p14:creationId xmlns:p14="http://schemas.microsoft.com/office/powerpoint/2010/main" val="9470139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B6BB1A71-1D39-43C5-A56A-38D33A4053A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4572002"/>
          </a:xfrm>
          <a:prstGeom prst="rect">
            <a:avLst/>
          </a:prstGeom>
          <a:solidFill>
            <a:srgbClr val="FCF207"/>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6" name="Picture 5">
            <a:extLst>
              <a:ext uri="{FF2B5EF4-FFF2-40B4-BE49-F238E27FC236}">
                <a16:creationId xmlns:a16="http://schemas.microsoft.com/office/drawing/2014/main" id="{FD458F6D-3F95-45D6-BD0B-3067D5FE7B3E}"/>
              </a:ext>
            </a:extLst>
          </p:cNvPr>
          <p:cNvPicPr>
            <a:picLocks noChangeAspect="1"/>
          </p:cNvPicPr>
          <p:nvPr/>
        </p:nvPicPr>
        <p:blipFill rotWithShape="1">
          <a:blip r:embed="rId2"/>
          <a:srcRect t="8768" r="1" b="9494"/>
          <a:stretch/>
        </p:blipFill>
        <p:spPr>
          <a:xfrm>
            <a:off x="643467" y="643467"/>
            <a:ext cx="10905066" cy="5571066"/>
          </a:xfrm>
          <a:prstGeom prst="rect">
            <a:avLst/>
          </a:prstGeom>
        </p:spPr>
      </p:pic>
      <p:pic>
        <p:nvPicPr>
          <p:cNvPr id="2" name="Picture 1">
            <a:extLst>
              <a:ext uri="{FF2B5EF4-FFF2-40B4-BE49-F238E27FC236}">
                <a16:creationId xmlns:a16="http://schemas.microsoft.com/office/drawing/2014/main" id="{B4C7AD49-5FB8-47AA-81EE-A1209EAF4D58}"/>
              </a:ext>
            </a:extLst>
          </p:cNvPr>
          <p:cNvPicPr>
            <a:picLocks noChangeAspect="1"/>
          </p:cNvPicPr>
          <p:nvPr/>
        </p:nvPicPr>
        <p:blipFill>
          <a:blip r:embed="rId3"/>
          <a:stretch>
            <a:fillRect/>
          </a:stretch>
        </p:blipFill>
        <p:spPr>
          <a:xfrm>
            <a:off x="10347884" y="112368"/>
            <a:ext cx="1737511" cy="1176630"/>
          </a:xfrm>
          <a:prstGeom prst="rect">
            <a:avLst/>
          </a:prstGeom>
        </p:spPr>
      </p:pic>
      <p:sp>
        <p:nvSpPr>
          <p:cNvPr id="7" name="Rectangle 6">
            <a:extLst>
              <a:ext uri="{FF2B5EF4-FFF2-40B4-BE49-F238E27FC236}">
                <a16:creationId xmlns:a16="http://schemas.microsoft.com/office/drawing/2014/main" id="{A0EF7AD5-8B3E-49A0-90AB-20D235EBACA9}"/>
              </a:ext>
            </a:extLst>
          </p:cNvPr>
          <p:cNvSpPr/>
          <p:nvPr/>
        </p:nvSpPr>
        <p:spPr>
          <a:xfrm>
            <a:off x="3047999" y="1607616"/>
            <a:ext cx="6096000" cy="4308872"/>
          </a:xfrm>
          <a:prstGeom prst="rect">
            <a:avLst/>
          </a:prstGeom>
        </p:spPr>
        <p:txBody>
          <a:bodyPr>
            <a:spAutoFit/>
          </a:bodyPr>
          <a:lstStyle/>
          <a:p>
            <a:pPr algn="ctr"/>
            <a:r>
              <a:rPr lang="en-GB" sz="3200" b="1" dirty="0">
                <a:latin typeface="Comic Sans MS" panose="030F0702030302020204" pitchFamily="66" charset="0"/>
              </a:rPr>
              <a:t>Kindness is not sacrificing your safety to help someone. </a:t>
            </a:r>
          </a:p>
          <a:p>
            <a:endParaRPr lang="en-GB" dirty="0">
              <a:latin typeface="Comic Sans MS" panose="030F0702030302020204" pitchFamily="66" charset="0"/>
            </a:endParaRPr>
          </a:p>
          <a:p>
            <a:pPr algn="ctr"/>
            <a:r>
              <a:rPr lang="en-GB" sz="2000" dirty="0">
                <a:latin typeface="Comic Sans MS" panose="030F0702030302020204" pitchFamily="66" charset="0"/>
              </a:rPr>
              <a:t>If you’re unsure if the kind act will put you into harm, don’t do it. If you’re going outside of your comfort zone to help someone because you want to be “a nice person,” don’t do it. There are lots of ways to be kind without putting yourself in harm’s way. I think this is especially true for people who don’t like to say “no” or who feel like they always have to be the hero.</a:t>
            </a:r>
          </a:p>
        </p:txBody>
      </p:sp>
    </p:spTree>
    <p:extLst>
      <p:ext uri="{BB962C8B-B14F-4D97-AF65-F5344CB8AC3E}">
        <p14:creationId xmlns:p14="http://schemas.microsoft.com/office/powerpoint/2010/main" val="39563414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4C7AD49-5FB8-47AA-81EE-A1209EAF4D58}"/>
              </a:ext>
            </a:extLst>
          </p:cNvPr>
          <p:cNvPicPr>
            <a:picLocks noChangeAspect="1"/>
          </p:cNvPicPr>
          <p:nvPr/>
        </p:nvPicPr>
        <p:blipFill>
          <a:blip r:embed="rId2"/>
          <a:stretch>
            <a:fillRect/>
          </a:stretch>
        </p:blipFill>
        <p:spPr>
          <a:xfrm>
            <a:off x="1786686" y="468559"/>
            <a:ext cx="8618628" cy="5836474"/>
          </a:xfrm>
          <a:prstGeom prst="rect">
            <a:avLst/>
          </a:prstGeom>
        </p:spPr>
      </p:pic>
    </p:spTree>
    <p:extLst>
      <p:ext uri="{BB962C8B-B14F-4D97-AF65-F5344CB8AC3E}">
        <p14:creationId xmlns:p14="http://schemas.microsoft.com/office/powerpoint/2010/main" val="176771045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docProps/app.xml><?xml version="1.0" encoding="utf-8"?>
<Properties xmlns="http://schemas.openxmlformats.org/officeDocument/2006/extended-properties" xmlns:vt="http://schemas.openxmlformats.org/officeDocument/2006/docPropsVTypes">
  <TotalTime>27</TotalTime>
  <Words>628</Words>
  <Application>Microsoft Office PowerPoint</Application>
  <PresentationFormat>Widescreen</PresentationFormat>
  <Paragraphs>70</Paragraphs>
  <Slides>18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Comic Sans MS</vt:lpstr>
      <vt:lpstr>Tw Cen MT</vt:lpstr>
      <vt:lpstr>Tw Cen MT Condensed</vt:lpstr>
      <vt:lpstr>Wingdings 3</vt:lpstr>
      <vt:lpstr>Integral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Donna Richmond</dc:creator>
  <cp:lastModifiedBy>Mrs V Rossington</cp:lastModifiedBy>
  <cp:revision>3</cp:revision>
  <dcterms:created xsi:type="dcterms:W3CDTF">2020-05-07T15:34:59Z</dcterms:created>
  <dcterms:modified xsi:type="dcterms:W3CDTF">2020-05-13T09:38:39Z</dcterms:modified>
</cp:coreProperties>
</file>