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72" r:id="rId5"/>
    <p:sldId id="268" r:id="rId6"/>
    <p:sldId id="269" r:id="rId7"/>
    <p:sldId id="270" r:id="rId8"/>
    <p:sldId id="273" r:id="rId9"/>
    <p:sldId id="264" r:id="rId10"/>
    <p:sldId id="260" r:id="rId11"/>
    <p:sldId id="263" r:id="rId12"/>
    <p:sldId id="261" r:id="rId13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B5CC951-6524-41AC-A3DB-20FAC114358B}" v="30" dt="2023-09-25T21:07:13.300"/>
    <p1510:client id="{DEDB9E4A-E0F4-480E-96FA-75CD206D1F43}" v="4" dt="2023-09-27T12:45:41.60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1152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 R Gough" userId="S::rgough@prioryacademies.co.uk::f9183051-c170-4a26-a059-6815bf366b1a" providerId="AD" clId="Web-{9B5CC951-6524-41AC-A3DB-20FAC114358B}"/>
    <pc:docChg chg="addSld modSld">
      <pc:chgData name="Mr R Gough" userId="S::rgough@prioryacademies.co.uk::f9183051-c170-4a26-a059-6815bf366b1a" providerId="AD" clId="Web-{9B5CC951-6524-41AC-A3DB-20FAC114358B}" dt="2023-09-25T21:07:13.300" v="29" actId="20577"/>
      <pc:docMkLst>
        <pc:docMk/>
      </pc:docMkLst>
      <pc:sldChg chg="modSp">
        <pc:chgData name="Mr R Gough" userId="S::rgough@prioryacademies.co.uk::f9183051-c170-4a26-a059-6815bf366b1a" providerId="AD" clId="Web-{9B5CC951-6524-41AC-A3DB-20FAC114358B}" dt="2023-09-25T21:07:13.300" v="29" actId="20577"/>
        <pc:sldMkLst>
          <pc:docMk/>
          <pc:sldMk cId="2870132017" sldId="263"/>
        </pc:sldMkLst>
        <pc:spChg chg="mod">
          <ac:chgData name="Mr R Gough" userId="S::rgough@prioryacademies.co.uk::f9183051-c170-4a26-a059-6815bf366b1a" providerId="AD" clId="Web-{9B5CC951-6524-41AC-A3DB-20FAC114358B}" dt="2023-09-25T21:07:13.300" v="29" actId="20577"/>
          <ac:spMkLst>
            <pc:docMk/>
            <pc:sldMk cId="2870132017" sldId="263"/>
            <ac:spMk id="3" creationId="{00000000-0000-0000-0000-000000000000}"/>
          </ac:spMkLst>
        </pc:spChg>
      </pc:sldChg>
      <pc:sldChg chg="addSp delSp modSp new">
        <pc:chgData name="Mr R Gough" userId="S::rgough@prioryacademies.co.uk::f9183051-c170-4a26-a059-6815bf366b1a" providerId="AD" clId="Web-{9B5CC951-6524-41AC-A3DB-20FAC114358B}" dt="2023-09-25T21:05:59.154" v="28" actId="1076"/>
        <pc:sldMkLst>
          <pc:docMk/>
          <pc:sldMk cId="3046605781" sldId="264"/>
        </pc:sldMkLst>
        <pc:spChg chg="del">
          <ac:chgData name="Mr R Gough" userId="S::rgough@prioryacademies.co.uk::f9183051-c170-4a26-a059-6815bf366b1a" providerId="AD" clId="Web-{9B5CC951-6524-41AC-A3DB-20FAC114358B}" dt="2023-09-25T21:05:11.104" v="1"/>
          <ac:spMkLst>
            <pc:docMk/>
            <pc:sldMk cId="3046605781" sldId="264"/>
            <ac:spMk id="3" creationId="{658E7175-E3F9-E93A-F09B-919710106594}"/>
          </ac:spMkLst>
        </pc:spChg>
        <pc:spChg chg="add mod">
          <ac:chgData name="Mr R Gough" userId="S::rgough@prioryacademies.co.uk::f9183051-c170-4a26-a059-6815bf366b1a" providerId="AD" clId="Web-{9B5CC951-6524-41AC-A3DB-20FAC114358B}" dt="2023-09-25T21:05:19.042" v="5" actId="1076"/>
          <ac:spMkLst>
            <pc:docMk/>
            <pc:sldMk cId="3046605781" sldId="264"/>
            <ac:spMk id="6" creationId="{14A2BA74-9012-097B-42FD-32CC52A76E49}"/>
          </ac:spMkLst>
        </pc:spChg>
        <pc:graphicFrameChg chg="add mod ord modGraphic">
          <ac:chgData name="Mr R Gough" userId="S::rgough@prioryacademies.co.uk::f9183051-c170-4a26-a059-6815bf366b1a" providerId="AD" clId="Web-{9B5CC951-6524-41AC-A3DB-20FAC114358B}" dt="2023-09-25T21:05:59.154" v="28" actId="1076"/>
          <ac:graphicFrameMkLst>
            <pc:docMk/>
            <pc:sldMk cId="3046605781" sldId="264"/>
            <ac:graphicFrameMk id="5" creationId="{F9B05997-1A6D-ED07-2618-E9A3354A1CB2}"/>
          </ac:graphicFrameMkLst>
        </pc:graphicFrameChg>
      </pc:sldChg>
    </pc:docChg>
  </pc:docChgLst>
  <pc:docChgLst>
    <pc:chgData name="Mr R Gough" userId="S::rgough@prioryacademies.co.uk::f9183051-c170-4a26-a059-6815bf366b1a" providerId="AD" clId="Web-{DEDB9E4A-E0F4-480E-96FA-75CD206D1F43}"/>
    <pc:docChg chg="modSld sldOrd">
      <pc:chgData name="Mr R Gough" userId="S::rgough@prioryacademies.co.uk::f9183051-c170-4a26-a059-6815bf366b1a" providerId="AD" clId="Web-{DEDB9E4A-E0F4-480E-96FA-75CD206D1F43}" dt="2023-09-27T12:45:41.608" v="3"/>
      <pc:docMkLst>
        <pc:docMk/>
      </pc:docMkLst>
      <pc:sldChg chg="addAnim">
        <pc:chgData name="Mr R Gough" userId="S::rgough@prioryacademies.co.uk::f9183051-c170-4a26-a059-6815bf366b1a" providerId="AD" clId="Web-{DEDB9E4A-E0F4-480E-96FA-75CD206D1F43}" dt="2023-09-27T12:45:20.716" v="0"/>
        <pc:sldMkLst>
          <pc:docMk/>
          <pc:sldMk cId="559693161" sldId="260"/>
        </pc:sldMkLst>
      </pc:sldChg>
      <pc:sldChg chg="ord">
        <pc:chgData name="Mr R Gough" userId="S::rgough@prioryacademies.co.uk::f9183051-c170-4a26-a059-6815bf366b1a" providerId="AD" clId="Web-{DEDB9E4A-E0F4-480E-96FA-75CD206D1F43}" dt="2023-09-27T12:45:41.608" v="3"/>
        <pc:sldMkLst>
          <pc:docMk/>
          <pc:sldMk cId="2343478812" sldId="261"/>
        </pc:sldMkLst>
      </pc:sldChg>
      <pc:sldChg chg="ord addAnim">
        <pc:chgData name="Mr R Gough" userId="S::rgough@prioryacademies.co.uk::f9183051-c170-4a26-a059-6815bf366b1a" providerId="AD" clId="Web-{DEDB9E4A-E0F4-480E-96FA-75CD206D1F43}" dt="2023-09-27T12:45:33.748" v="2"/>
        <pc:sldMkLst>
          <pc:docMk/>
          <pc:sldMk cId="2870132017" sldId="263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em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71" r="12205" b="5024"/>
          <a:stretch/>
        </p:blipFill>
        <p:spPr>
          <a:xfrm>
            <a:off x="2794660" y="0"/>
            <a:ext cx="634934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67AAF-2F19-4F8E-86F0-32010C0617A3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D5806-CD15-4AA8-BEC3-430868CDA8C8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1143000" y="3581400"/>
            <a:ext cx="6858000" cy="175260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spcAft>
                <a:spcPts val="1200"/>
              </a:spcAft>
              <a:buNone/>
              <a:defRPr sz="3200"/>
            </a:lvl1pPr>
            <a:lvl2pPr marL="0" indent="0" algn="ctr">
              <a:spcBef>
                <a:spcPts val="0"/>
              </a:spcBef>
              <a:buNone/>
              <a:defRPr sz="2000"/>
            </a:lvl2pPr>
            <a:lvl3pPr marL="0" indent="0" algn="ctr">
              <a:buNone/>
              <a:defRPr/>
            </a:lvl3pPr>
            <a:lvl4pPr marL="0" indent="0" algn="ctr">
              <a:buNone/>
              <a:defRPr/>
            </a:lvl4pPr>
            <a:lvl5pPr marL="0" indent="0" algn="ctr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2362" y="5461253"/>
            <a:ext cx="779276" cy="1015200"/>
          </a:xfrm>
          <a:prstGeom prst="rect">
            <a:avLst/>
          </a:prstGeom>
        </p:spPr>
      </p:pic>
      <p:sp>
        <p:nvSpPr>
          <p:cNvPr id="13" name="Rectangle 12"/>
          <p:cNvSpPr/>
          <p:nvPr userDrawn="1"/>
        </p:nvSpPr>
        <p:spPr>
          <a:xfrm>
            <a:off x="0" y="0"/>
            <a:ext cx="9144000" cy="18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6446" y="679446"/>
            <a:ext cx="2665396" cy="2798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243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67AAF-2F19-4F8E-86F0-32010C0617A3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D5806-CD15-4AA8-BEC3-430868CDA8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288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9" y="1825625"/>
            <a:ext cx="3733801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67AAF-2F19-4F8E-86F0-32010C0617A3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D5806-CD15-4AA8-BEC3-430868CDA8C8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1562100" y="1851025"/>
            <a:ext cx="2781300" cy="3101975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67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8164" y="1371600"/>
            <a:ext cx="7062424" cy="2328861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8164" y="3810000"/>
            <a:ext cx="7062424" cy="2279651"/>
          </a:xfrm>
        </p:spPr>
        <p:txBody>
          <a:bodyPr/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67AAF-2F19-4F8E-86F0-32010C0617A3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D5806-CD15-4AA8-BEC3-430868CDA8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517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67AAF-2F19-4F8E-86F0-32010C0617A3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D5806-CD15-4AA8-BEC3-430868CDA8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0568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67AAF-2F19-4F8E-86F0-32010C0617A3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D5806-CD15-4AA8-BEC3-430868CDA8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073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 userDrawn="1"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71" r="12205" b="5024"/>
          <a:stretch/>
        </p:blipFill>
        <p:spPr>
          <a:xfrm>
            <a:off x="2794660" y="0"/>
            <a:ext cx="634934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8165" y="365126"/>
            <a:ext cx="685763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8165" y="1825625"/>
            <a:ext cx="6857636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48164" y="6287562"/>
            <a:ext cx="1580786" cy="28075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fld id="{28667AAF-2F19-4F8E-86F0-32010C0617A3}" type="datetimeFigureOut">
              <a:rPr lang="en-GB" smtClean="0"/>
              <a:pPr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287562"/>
            <a:ext cx="5276850" cy="28075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05800" y="6287562"/>
            <a:ext cx="609599" cy="28075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C93D5806-CD15-4AA8-BEC3-430868CDA8C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Rectangle 8"/>
          <p:cNvSpPr/>
          <p:nvPr userDrawn="1"/>
        </p:nvSpPr>
        <p:spPr>
          <a:xfrm>
            <a:off x="0" y="0"/>
            <a:ext cx="9144000" cy="18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395" y="5531172"/>
            <a:ext cx="903600" cy="948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613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6" r:id="rId3"/>
    <p:sldLayoutId id="2147483651" r:id="rId4"/>
    <p:sldLayoutId id="2147483654" r:id="rId5"/>
    <p:sldLayoutId id="2147483655" r:id="rId6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685800" rtl="0" eaLnBrk="1" latinLnBrk="0" hangingPunct="1">
        <a:lnSpc>
          <a:spcPct val="100000"/>
        </a:lnSpc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66700" indent="-266700" algn="l" defTabSz="6858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dirty="0"/>
              <a:t>Year 11 Learning Evening </a:t>
            </a:r>
          </a:p>
          <a:p>
            <a:r>
              <a:rPr lang="en-GB" sz="1600" dirty="0"/>
              <a:t>Thursday 19</a:t>
            </a:r>
            <a:r>
              <a:rPr lang="en-GB" sz="1600" baseline="30000" dirty="0"/>
              <a:t>th</a:t>
            </a:r>
            <a:r>
              <a:rPr lang="en-GB" sz="1600" dirty="0"/>
              <a:t> September 2024</a:t>
            </a:r>
          </a:p>
        </p:txBody>
      </p:sp>
    </p:spTree>
    <p:extLst>
      <p:ext uri="{BB962C8B-B14F-4D97-AF65-F5344CB8AC3E}">
        <p14:creationId xmlns:p14="http://schemas.microsoft.com/office/powerpoint/2010/main" val="2372484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963" y="552019"/>
            <a:ext cx="7062424" cy="689248"/>
          </a:xfrm>
        </p:spPr>
        <p:txBody>
          <a:bodyPr>
            <a:normAutofit fontScale="90000"/>
          </a:bodyPr>
          <a:lstStyle/>
          <a:p>
            <a:r>
              <a:rPr lang="en-GB" dirty="0"/>
              <a:t>Upcoming Dates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7963" y="1484784"/>
            <a:ext cx="8102625" cy="4604868"/>
          </a:xfrm>
        </p:spPr>
        <p:txBody>
          <a:bodyPr/>
          <a:lstStyle/>
          <a:p>
            <a:r>
              <a:rPr lang="en-GB" sz="2800" dirty="0"/>
              <a:t>Progress Evening – Thursday 10</a:t>
            </a:r>
            <a:r>
              <a:rPr lang="en-GB" sz="2800" baseline="30000" dirty="0"/>
              <a:t>th</a:t>
            </a:r>
            <a:r>
              <a:rPr lang="en-GB" sz="2800" dirty="0"/>
              <a:t> October </a:t>
            </a:r>
          </a:p>
          <a:p>
            <a:endParaRPr lang="en-GB" sz="2800" dirty="0"/>
          </a:p>
          <a:p>
            <a:r>
              <a:rPr lang="en-GB" sz="2800" dirty="0"/>
              <a:t>Mocks – Start Monday 4</a:t>
            </a:r>
            <a:r>
              <a:rPr lang="en-GB" sz="2800" baseline="30000" dirty="0"/>
              <a:t>th</a:t>
            </a:r>
            <a:r>
              <a:rPr lang="en-GB" sz="2800" dirty="0"/>
              <a:t> November </a:t>
            </a:r>
          </a:p>
          <a:p>
            <a:endParaRPr lang="en-GB" sz="2800" dirty="0"/>
          </a:p>
          <a:p>
            <a:r>
              <a:rPr lang="en-GB" sz="2800" dirty="0"/>
              <a:t>Sixth Form Open Evening – Thursday 21</a:t>
            </a:r>
            <a:r>
              <a:rPr lang="en-GB" sz="2800" baseline="30000" dirty="0"/>
              <a:t>st</a:t>
            </a:r>
            <a:r>
              <a:rPr lang="en-GB" sz="2800" dirty="0"/>
              <a:t> November</a:t>
            </a:r>
          </a:p>
          <a:p>
            <a:endParaRPr lang="en-GB" sz="2800" dirty="0"/>
          </a:p>
          <a:p>
            <a:r>
              <a:rPr lang="en-GB" sz="2800" dirty="0"/>
              <a:t>BTEC Coursework Assignments – December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5496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561" y="835042"/>
            <a:ext cx="7062424" cy="617240"/>
          </a:xfrm>
        </p:spPr>
        <p:txBody>
          <a:bodyPr>
            <a:normAutofit fontScale="90000"/>
          </a:bodyPr>
          <a:lstStyle/>
          <a:p>
            <a:r>
              <a:rPr lang="en-GB" dirty="0"/>
              <a:t>Exams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7024" y="1797613"/>
            <a:ext cx="7062424" cy="4028803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Start in May and finish in June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3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Students have lots….</a:t>
            </a:r>
          </a:p>
          <a:p>
            <a:endParaRPr lang="en-GB" sz="3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English x 4, Maths x 3, Science x 6…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1374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1740" y="616638"/>
            <a:ext cx="7062424" cy="687710"/>
          </a:xfrm>
        </p:spPr>
        <p:txBody>
          <a:bodyPr>
            <a:normAutofit fontScale="90000"/>
          </a:bodyPr>
          <a:lstStyle/>
          <a:p>
            <a:r>
              <a:rPr lang="en-GB" dirty="0"/>
              <a:t>GCSE/BTEC Grades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6028911"/>
              </p:ext>
            </p:extLst>
          </p:nvPr>
        </p:nvGraphicFramePr>
        <p:xfrm>
          <a:off x="480932" y="1406769"/>
          <a:ext cx="7214904" cy="3733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4968">
                  <a:extLst>
                    <a:ext uri="{9D8B030D-6E8A-4147-A177-3AD203B41FA5}">
                      <a16:colId xmlns:a16="http://schemas.microsoft.com/office/drawing/2014/main" val="4206847481"/>
                    </a:ext>
                  </a:extLst>
                </a:gridCol>
                <a:gridCol w="2404968">
                  <a:extLst>
                    <a:ext uri="{9D8B030D-6E8A-4147-A177-3AD203B41FA5}">
                      <a16:colId xmlns:a16="http://schemas.microsoft.com/office/drawing/2014/main" val="3596168755"/>
                    </a:ext>
                  </a:extLst>
                </a:gridCol>
                <a:gridCol w="2404968">
                  <a:extLst>
                    <a:ext uri="{9D8B030D-6E8A-4147-A177-3AD203B41FA5}">
                      <a16:colId xmlns:a16="http://schemas.microsoft.com/office/drawing/2014/main" val="3282454157"/>
                    </a:ext>
                  </a:extLst>
                </a:gridCol>
              </a:tblGrid>
              <a:tr h="293401">
                <a:tc>
                  <a:txBody>
                    <a:bodyPr/>
                    <a:lstStyle/>
                    <a:p>
                      <a:r>
                        <a:rPr lang="en-GB" sz="2000" dirty="0"/>
                        <a:t>Old Grade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1-9</a:t>
                      </a:r>
                      <a:r>
                        <a:rPr lang="en-GB" sz="2000" baseline="0" dirty="0"/>
                        <a:t> Grade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BTEC Equivalent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23672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/>
                        <a:t>A**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83036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/>
                        <a:t>A*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Distinction</a:t>
                      </a:r>
                      <a:r>
                        <a:rPr lang="en-GB" sz="1600" baseline="0" dirty="0"/>
                        <a:t> Star (Level 2)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33681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Distinction (Level 2)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48997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/>
                        <a:t>B+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Distinction (Level 2)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22392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/>
                        <a:t>C+/B-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Merit (Level 2)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06182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/>
                        <a:t>C-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Pass (Level 2)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96842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Distinction (Level 1)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23158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/>
                        <a:t>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Merit (Level 1)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9636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/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Pass (Level 1)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83278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34933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932CBF-F277-4B19-9C15-A3EEADDC6F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306" y="1094105"/>
            <a:ext cx="6857636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2800" dirty="0"/>
              <a:t>Attendance makes a big difference to performance…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/>
              <a:t>Year 11 average grade (excluding the bottom 20) =  4.8</a:t>
            </a:r>
          </a:p>
          <a:p>
            <a:pPr marL="0" indent="0">
              <a:buNone/>
            </a:pPr>
            <a:r>
              <a:rPr lang="en-GB" sz="2800" dirty="0"/>
              <a:t>These students got mainly 4’s or better 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/>
              <a:t>The bottom 20 students average grade = 2.7</a:t>
            </a:r>
          </a:p>
          <a:p>
            <a:pPr marL="0" indent="0">
              <a:buNone/>
            </a:pPr>
            <a:r>
              <a:rPr lang="en-GB" sz="2800" dirty="0"/>
              <a:t>These students got mainly 2’s and 3’s</a:t>
            </a:r>
          </a:p>
        </p:txBody>
      </p:sp>
    </p:spTree>
    <p:extLst>
      <p:ext uri="{BB962C8B-B14F-4D97-AF65-F5344CB8AC3E}">
        <p14:creationId xmlns:p14="http://schemas.microsoft.com/office/powerpoint/2010/main" val="974079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F9B05997-1A6D-ED07-2618-E9A3354A1CB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5109210"/>
              </p:ext>
            </p:extLst>
          </p:nvPr>
        </p:nvGraphicFramePr>
        <p:xfrm>
          <a:off x="518160" y="2306320"/>
          <a:ext cx="8321067" cy="23558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57218">
                  <a:extLst>
                    <a:ext uri="{9D8B030D-6E8A-4147-A177-3AD203B41FA5}">
                      <a16:colId xmlns:a16="http://schemas.microsoft.com/office/drawing/2014/main" val="2480322439"/>
                    </a:ext>
                  </a:extLst>
                </a:gridCol>
                <a:gridCol w="2731911">
                  <a:extLst>
                    <a:ext uri="{9D8B030D-6E8A-4147-A177-3AD203B41FA5}">
                      <a16:colId xmlns:a16="http://schemas.microsoft.com/office/drawing/2014/main" val="1383936809"/>
                    </a:ext>
                  </a:extLst>
                </a:gridCol>
                <a:gridCol w="2731938">
                  <a:extLst>
                    <a:ext uri="{9D8B030D-6E8A-4147-A177-3AD203B41FA5}">
                      <a16:colId xmlns:a16="http://schemas.microsoft.com/office/drawing/2014/main" val="344028091"/>
                    </a:ext>
                  </a:extLst>
                </a:gridCol>
              </a:tblGrid>
              <a:tr h="949353">
                <a:tc>
                  <a:txBody>
                    <a:bodyPr/>
                    <a:lstStyle/>
                    <a:p>
                      <a:r>
                        <a:rPr lang="en-US" sz="2000" b="1" dirty="0">
                          <a:effectLst/>
                        </a:rPr>
                        <a:t>Percentage Attendance</a:t>
                      </a:r>
                      <a:endParaRPr lang="en-US" sz="2000" dirty="0">
                        <a:effectLst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>
                          <a:effectLst/>
                        </a:rPr>
                        <a:t>Approximate number of days absent (per year)</a:t>
                      </a:r>
                      <a:endParaRPr lang="en-US" sz="2000" dirty="0">
                        <a:effectLst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effectLst/>
                        </a:rPr>
                        <a:t>Approximate number of hours missed 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09894501"/>
                  </a:ext>
                </a:extLst>
              </a:tr>
              <a:tr h="468816">
                <a:tc>
                  <a:txBody>
                    <a:bodyPr/>
                    <a:lstStyle/>
                    <a:p>
                      <a:r>
                        <a:rPr lang="en-US" sz="2000">
                          <a:effectLst/>
                        </a:rPr>
                        <a:t>95%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effectLst/>
                        </a:rPr>
                        <a:t>10 (2 x weeks)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effectLst/>
                        </a:rPr>
                        <a:t>50 hours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6630755"/>
                  </a:ext>
                </a:extLst>
              </a:tr>
              <a:tr h="468816">
                <a:tc>
                  <a:txBody>
                    <a:bodyPr/>
                    <a:lstStyle/>
                    <a:p>
                      <a:r>
                        <a:rPr lang="en-US" sz="2000">
                          <a:effectLst/>
                        </a:rPr>
                        <a:t>90%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effectLst/>
                        </a:rPr>
                        <a:t>19 (nearly 4 x weeks)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effectLst/>
                        </a:rPr>
                        <a:t>100 hours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00555389"/>
                  </a:ext>
                </a:extLst>
              </a:tr>
              <a:tr h="468816">
                <a:tc>
                  <a:txBody>
                    <a:bodyPr/>
                    <a:lstStyle/>
                    <a:p>
                      <a:r>
                        <a:rPr lang="en-US" sz="2000">
                          <a:effectLst/>
                        </a:rPr>
                        <a:t>85%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effectLst/>
                        </a:rPr>
                        <a:t>29 (nearly 6 x weeks)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effectLst/>
                        </a:rPr>
                        <a:t>150 hours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2954054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14A2BA74-9012-097B-42FD-32CC52A76E49}"/>
              </a:ext>
            </a:extLst>
          </p:cNvPr>
          <p:cNvSpPr txBox="1"/>
          <p:nvPr/>
        </p:nvSpPr>
        <p:spPr>
          <a:xfrm>
            <a:off x="3190240" y="398272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605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7664" y="332656"/>
            <a:ext cx="6857636" cy="1325563"/>
          </a:xfrm>
        </p:spPr>
        <p:txBody>
          <a:bodyPr/>
          <a:lstStyle/>
          <a:p>
            <a:r>
              <a:rPr lang="en-GB" sz="4800" b="1"/>
              <a:t>Attendance</a:t>
            </a:r>
            <a:r>
              <a:rPr lang="en-GB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8165" y="1556792"/>
            <a:ext cx="6857636" cy="4620171"/>
          </a:xfrm>
        </p:spPr>
        <p:txBody>
          <a:bodyPr>
            <a:normAutofit fontScale="85000" lnSpcReduction="20000"/>
          </a:bodyPr>
          <a:lstStyle/>
          <a:p>
            <a:r>
              <a:rPr lang="en-GB" sz="3200" dirty="0"/>
              <a:t>Key to maximise progress and achievement.</a:t>
            </a:r>
          </a:p>
          <a:p>
            <a:r>
              <a:rPr lang="en-GB" sz="3200" dirty="0"/>
              <a:t>Every day matters.</a:t>
            </a:r>
          </a:p>
          <a:p>
            <a:r>
              <a:rPr lang="en-GB" sz="3200" dirty="0"/>
              <a:t>Nationally, Year 11 attendance is the lowest year group in schools.</a:t>
            </a:r>
          </a:p>
          <a:p>
            <a:r>
              <a:rPr lang="en-GB" sz="3200" dirty="0"/>
              <a:t>Really need parents support to keep students in lessons.</a:t>
            </a:r>
          </a:p>
          <a:p>
            <a:r>
              <a:rPr lang="en-GB" sz="3200" dirty="0"/>
              <a:t>100% attendance targets.</a:t>
            </a:r>
          </a:p>
          <a:p>
            <a:r>
              <a:rPr lang="en-GB" sz="3200" dirty="0"/>
              <a:t>Year 11 Passport rewards involve attendance.</a:t>
            </a:r>
          </a:p>
          <a:p>
            <a:r>
              <a:rPr lang="en-GB" sz="3200" dirty="0"/>
              <a:t>Still need to be in when close to exams – great revision classes, right to the end!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9693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b="1"/>
              <a:t>How can you help?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8165" y="1772816"/>
            <a:ext cx="6857636" cy="476418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dirty="0"/>
              <a:t>Be honest and share any concerns with us.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0132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343478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Custom 702">
      <a:dk1>
        <a:sysClr val="windowText" lastClr="000000"/>
      </a:dk1>
      <a:lt1>
        <a:sysClr val="window" lastClr="FFFFFF"/>
      </a:lt1>
      <a:dk2>
        <a:srgbClr val="012169"/>
      </a:dk2>
      <a:lt2>
        <a:srgbClr val="E7E6E6"/>
      </a:lt2>
      <a:accent1>
        <a:srgbClr val="9D7C2F"/>
      </a:accent1>
      <a:accent2>
        <a:srgbClr val="5268C2"/>
      </a:accent2>
      <a:accent3>
        <a:srgbClr val="0057B8"/>
      </a:accent3>
      <a:accent4>
        <a:srgbClr val="87674F"/>
      </a:accent4>
      <a:accent5>
        <a:srgbClr val="7D55C7"/>
      </a:accent5>
      <a:accent6>
        <a:srgbClr val="A6192E"/>
      </a:accent6>
      <a:hlink>
        <a:srgbClr val="0563C1"/>
      </a:hlink>
      <a:folHlink>
        <a:srgbClr val="954F72"/>
      </a:folHlink>
    </a:clrScheme>
    <a:fontScheme name="Custom 198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uskin Presentation Template.potx" id="{4CB9D5D2-16E4-4DF5-822E-05CF979C490B}" vid="{165CE769-43BE-4B17-9945-35EB8DABBBB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c5266ad-2b6f-4ac0-9ca4-726dafd0d1e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4C868BB94F94E408A46DDC3C5261993" ma:contentTypeVersion="16" ma:contentTypeDescription="Create a new document." ma:contentTypeScope="" ma:versionID="350c2b31b911f37bf81f93c239cac8bb">
  <xsd:schema xmlns:xsd="http://www.w3.org/2001/XMLSchema" xmlns:xs="http://www.w3.org/2001/XMLSchema" xmlns:p="http://schemas.microsoft.com/office/2006/metadata/properties" xmlns:ns3="5c5266ad-2b6f-4ac0-9ca4-726dafd0d1e4" xmlns:ns4="98940b50-e38f-4193-851d-a367e67bb7a3" targetNamespace="http://schemas.microsoft.com/office/2006/metadata/properties" ma:root="true" ma:fieldsID="b08261ddc0bbb7d2fc2c953cd232b4b3" ns3:_="" ns4:_="">
    <xsd:import namespace="5c5266ad-2b6f-4ac0-9ca4-726dafd0d1e4"/>
    <xsd:import namespace="98940b50-e38f-4193-851d-a367e67bb7a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CR" minOccurs="0"/>
                <xsd:element ref="ns3:MediaLengthInSeconds" minOccurs="0"/>
                <xsd:element ref="ns3:MediaServiceLocation" minOccurs="0"/>
                <xsd:element ref="ns3:_activity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5266ad-2b6f-4ac0-9ca4-726dafd0d1e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8940b50-e38f-4193-851d-a367e67bb7a3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98DADF5-5C78-4AB0-91BE-102D77848F34}">
  <ds:schemaRefs>
    <ds:schemaRef ds:uri="http://schemas.microsoft.com/office/2006/metadata/properties"/>
    <ds:schemaRef ds:uri="http://purl.org/dc/elements/1.1/"/>
    <ds:schemaRef ds:uri="http://schemas.microsoft.com/office/infopath/2007/PartnerControls"/>
    <ds:schemaRef ds:uri="http://purl.org/dc/terms/"/>
    <ds:schemaRef ds:uri="http://schemas.microsoft.com/office/2006/documentManagement/types"/>
    <ds:schemaRef ds:uri="http://purl.org/dc/dcmitype/"/>
    <ds:schemaRef ds:uri="98940b50-e38f-4193-851d-a367e67bb7a3"/>
    <ds:schemaRef ds:uri="http://schemas.openxmlformats.org/package/2006/metadata/core-properties"/>
    <ds:schemaRef ds:uri="5c5266ad-2b6f-4ac0-9ca4-726dafd0d1e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FC2A8E13-ABD3-4115-952C-5805E2EC703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1182533-78DB-4A97-BA22-CDF3A60D1FF0}">
  <ds:schemaRefs>
    <ds:schemaRef ds:uri="5c5266ad-2b6f-4ac0-9ca4-726dafd0d1e4"/>
    <ds:schemaRef ds:uri="98940b50-e38f-4193-851d-a367e67bb7a3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Ruskin Presentation Template</Template>
  <TotalTime>28</TotalTime>
  <Words>305</Words>
  <Application>Microsoft Office PowerPoint</Application>
  <PresentationFormat>On-screen Show (4:3)</PresentationFormat>
  <Paragraphs>77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Upcoming Dates</vt:lpstr>
      <vt:lpstr>Exams </vt:lpstr>
      <vt:lpstr>GCSE/BTEC Grades</vt:lpstr>
      <vt:lpstr>PowerPoint Presentation</vt:lpstr>
      <vt:lpstr>PowerPoint Presentation</vt:lpstr>
      <vt:lpstr>Attendance </vt:lpstr>
      <vt:lpstr>How can you help?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Attendance</dc:title>
  <dc:creator>Rob Gough</dc:creator>
  <cp:keywords/>
  <cp:lastModifiedBy>Mr S Finch</cp:lastModifiedBy>
  <cp:revision>15</cp:revision>
  <cp:lastPrinted>2024-09-19T16:34:22Z</cp:lastPrinted>
  <dcterms:created xsi:type="dcterms:W3CDTF">2023-09-25T14:32:00Z</dcterms:created>
  <dcterms:modified xsi:type="dcterms:W3CDTF">2024-09-19T16:46:24Z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0x010100D4C868BB94F94E408A46DDC3C5261993</vt:lpwstr>
  </property>
</Properties>
</file>